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E6E049-6B1E-473A-A7F4-8810514F9A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531073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6E049-6B1E-473A-A7F4-8810514F9A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667549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6E049-6B1E-473A-A7F4-8810514F9A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408163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6E049-6B1E-473A-A7F4-8810514F9A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1319632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E6E049-6B1E-473A-A7F4-8810514F9A2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12730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E6E049-6B1E-473A-A7F4-8810514F9A2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288890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E6E049-6B1E-473A-A7F4-8810514F9A2B}"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82977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E6E049-6B1E-473A-A7F4-8810514F9A2B}"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888003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6E049-6B1E-473A-A7F4-8810514F9A2B}"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75772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E6E049-6B1E-473A-A7F4-8810514F9A2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8623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E6E049-6B1E-473A-A7F4-8810514F9A2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085E4-92CB-4B96-9340-146EA07B6068}" type="slidenum">
              <a:rPr lang="en-US" smtClean="0"/>
              <a:t>‹#›</a:t>
            </a:fld>
            <a:endParaRPr lang="en-US"/>
          </a:p>
        </p:txBody>
      </p:sp>
    </p:spTree>
    <p:extLst>
      <p:ext uri="{BB962C8B-B14F-4D97-AF65-F5344CB8AC3E}">
        <p14:creationId xmlns:p14="http://schemas.microsoft.com/office/powerpoint/2010/main" val="381456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6E049-6B1E-473A-A7F4-8810514F9A2B}" type="datetimeFigureOut">
              <a:rPr lang="en-US" smtClean="0"/>
              <a:t>4/20/2023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085E4-92CB-4B96-9340-146EA07B6068}" type="slidenum">
              <a:rPr lang="en-US" smtClean="0"/>
              <a:t>‹#›</a:t>
            </a:fld>
            <a:endParaRPr lang="en-US"/>
          </a:p>
        </p:txBody>
      </p:sp>
    </p:spTree>
    <p:extLst>
      <p:ext uri="{BB962C8B-B14F-4D97-AF65-F5344CB8AC3E}">
        <p14:creationId xmlns:p14="http://schemas.microsoft.com/office/powerpoint/2010/main" val="13309011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FEE2F-5AA5-4A8D-9F02-0682D03D53A2}"/>
              </a:ext>
            </a:extLst>
          </p:cNvPr>
          <p:cNvSpPr>
            <a:spLocks noGrp="1"/>
          </p:cNvSpPr>
          <p:nvPr>
            <p:ph type="ctrTitle"/>
          </p:nvPr>
        </p:nvSpPr>
        <p:spPr>
          <a:xfrm>
            <a:off x="721453" y="1122363"/>
            <a:ext cx="10972800" cy="1147194"/>
          </a:xfrm>
        </p:spPr>
        <p:txBody>
          <a:bodyPr/>
          <a:lstStyle/>
          <a:p>
            <a:r>
              <a:rPr lang="en-US" b="1" dirty="0"/>
              <a:t>IF ONLY JESUS HAD BEEN THERE</a:t>
            </a:r>
          </a:p>
        </p:txBody>
      </p:sp>
      <p:sp>
        <p:nvSpPr>
          <p:cNvPr id="3" name="Subtitle 2">
            <a:extLst>
              <a:ext uri="{FF2B5EF4-FFF2-40B4-BE49-F238E27FC236}">
                <a16:creationId xmlns:a16="http://schemas.microsoft.com/office/drawing/2014/main" id="{73B452CF-638E-45F8-8F8F-F07201EFAD17}"/>
              </a:ext>
            </a:extLst>
          </p:cNvPr>
          <p:cNvSpPr>
            <a:spLocks noGrp="1"/>
          </p:cNvSpPr>
          <p:nvPr>
            <p:ph type="subTitle" idx="1"/>
          </p:nvPr>
        </p:nvSpPr>
        <p:spPr>
          <a:xfrm>
            <a:off x="2222733" y="4328720"/>
            <a:ext cx="7746534" cy="1147194"/>
          </a:xfrm>
        </p:spPr>
        <p:txBody>
          <a:bodyPr>
            <a:normAutofit/>
          </a:bodyPr>
          <a:lstStyle/>
          <a:p>
            <a:r>
              <a:rPr lang="en-US" sz="3200" b="1" dirty="0"/>
              <a:t>JESUS AND THE PROBLEM OF SUFFERING</a:t>
            </a:r>
          </a:p>
        </p:txBody>
      </p:sp>
    </p:spTree>
    <p:extLst>
      <p:ext uri="{BB962C8B-B14F-4D97-AF65-F5344CB8AC3E}">
        <p14:creationId xmlns:p14="http://schemas.microsoft.com/office/powerpoint/2010/main" val="3258468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72565-CCDE-4547-BD61-7AC20AA4707C}"/>
              </a:ext>
            </a:extLst>
          </p:cNvPr>
          <p:cNvSpPr>
            <a:spLocks noGrp="1"/>
          </p:cNvSpPr>
          <p:nvPr>
            <p:ph type="ctrTitle"/>
          </p:nvPr>
        </p:nvSpPr>
        <p:spPr>
          <a:xfrm>
            <a:off x="2209800" y="1885195"/>
            <a:ext cx="7772400" cy="3087615"/>
          </a:xfrm>
        </p:spPr>
        <p:txBody>
          <a:bodyPr>
            <a:normAutofit fontScale="90000"/>
          </a:bodyPr>
          <a:lstStyle/>
          <a:p>
            <a:r>
              <a:rPr lang="en-US" dirty="0"/>
              <a:t>In the chapter of suffering, Jesus’ power and His authority are not called into question</a:t>
            </a:r>
          </a:p>
        </p:txBody>
      </p:sp>
    </p:spTree>
    <p:extLst>
      <p:ext uri="{BB962C8B-B14F-4D97-AF65-F5344CB8AC3E}">
        <p14:creationId xmlns:p14="http://schemas.microsoft.com/office/powerpoint/2010/main" val="1552371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B43B7-90D6-4C39-9595-D4C6335F6168}"/>
              </a:ext>
            </a:extLst>
          </p:cNvPr>
          <p:cNvSpPr>
            <a:spLocks noGrp="1"/>
          </p:cNvSpPr>
          <p:nvPr>
            <p:ph type="title"/>
          </p:nvPr>
        </p:nvSpPr>
        <p:spPr/>
        <p:txBody>
          <a:bodyPr/>
          <a:lstStyle/>
          <a:p>
            <a:pPr algn="ctr"/>
            <a:r>
              <a:rPr lang="en-US" b="1" dirty="0"/>
              <a:t>THAT WASN’T BECAUSE JESUS DIDN’T CARE</a:t>
            </a:r>
          </a:p>
        </p:txBody>
      </p:sp>
      <p:sp>
        <p:nvSpPr>
          <p:cNvPr id="3" name="Content Placeholder 2">
            <a:extLst>
              <a:ext uri="{FF2B5EF4-FFF2-40B4-BE49-F238E27FC236}">
                <a16:creationId xmlns:a16="http://schemas.microsoft.com/office/drawing/2014/main" id="{B16D69AE-8B12-47E4-B094-30A2A47E3EAE}"/>
              </a:ext>
            </a:extLst>
          </p:cNvPr>
          <p:cNvSpPr>
            <a:spLocks noGrp="1"/>
          </p:cNvSpPr>
          <p:nvPr>
            <p:ph idx="1"/>
          </p:nvPr>
        </p:nvSpPr>
        <p:spPr/>
        <p:txBody>
          <a:bodyPr/>
          <a:lstStyle/>
          <a:p>
            <a:r>
              <a:rPr lang="en-US" sz="3200" dirty="0"/>
              <a:t>Cared about the family (John 11:5)</a:t>
            </a:r>
          </a:p>
          <a:p>
            <a:r>
              <a:rPr lang="en-US" sz="3200" dirty="0"/>
              <a:t>Cared about the suffering (John 11:33)</a:t>
            </a:r>
          </a:p>
          <a:p>
            <a:r>
              <a:rPr lang="en-US" sz="3200" dirty="0"/>
              <a:t>Cared enough to weep (John 11:35)</a:t>
            </a:r>
          </a:p>
          <a:p>
            <a:r>
              <a:rPr lang="en-US" sz="3200" dirty="0"/>
              <a:t>The bystanders observe His love (John 11:36)</a:t>
            </a:r>
          </a:p>
          <a:p>
            <a:endParaRPr lang="en-US" dirty="0"/>
          </a:p>
        </p:txBody>
      </p:sp>
    </p:spTree>
    <p:extLst>
      <p:ext uri="{BB962C8B-B14F-4D97-AF65-F5344CB8AC3E}">
        <p14:creationId xmlns:p14="http://schemas.microsoft.com/office/powerpoint/2010/main" val="363131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BDCAC-C3AF-4ABD-AB46-9BB50F550597}"/>
              </a:ext>
            </a:extLst>
          </p:cNvPr>
          <p:cNvSpPr>
            <a:spLocks noGrp="1"/>
          </p:cNvSpPr>
          <p:nvPr>
            <p:ph type="title"/>
          </p:nvPr>
        </p:nvSpPr>
        <p:spPr/>
        <p:txBody>
          <a:bodyPr/>
          <a:lstStyle/>
          <a:p>
            <a:pPr algn="ctr"/>
            <a:r>
              <a:rPr lang="en-US" b="1" dirty="0"/>
              <a:t>JESUS UPENDS THE PROBLEM OF SUFFERING</a:t>
            </a:r>
          </a:p>
        </p:txBody>
      </p:sp>
      <p:sp>
        <p:nvSpPr>
          <p:cNvPr id="3" name="Content Placeholder 2">
            <a:extLst>
              <a:ext uri="{FF2B5EF4-FFF2-40B4-BE49-F238E27FC236}">
                <a16:creationId xmlns:a16="http://schemas.microsoft.com/office/drawing/2014/main" id="{21274BB2-B98F-4852-8C91-27EB90897245}"/>
              </a:ext>
            </a:extLst>
          </p:cNvPr>
          <p:cNvSpPr>
            <a:spLocks noGrp="1"/>
          </p:cNvSpPr>
          <p:nvPr>
            <p:ph idx="1"/>
          </p:nvPr>
        </p:nvSpPr>
        <p:spPr/>
        <p:txBody>
          <a:bodyPr>
            <a:normAutofit/>
          </a:bodyPr>
          <a:lstStyle/>
          <a:p>
            <a:r>
              <a:rPr lang="en-US" sz="3200" dirty="0"/>
              <a:t>He had the power to prevent the suffering, but it still happened.</a:t>
            </a:r>
          </a:p>
          <a:p>
            <a:r>
              <a:rPr lang="en-US" sz="3200" dirty="0"/>
              <a:t>He had great love, but the suffering still happened.</a:t>
            </a:r>
          </a:p>
          <a:p>
            <a:r>
              <a:rPr lang="en-US" sz="3200" dirty="0"/>
              <a:t>So what is the answer to our dilemma and Epicurus’ questions?</a:t>
            </a:r>
          </a:p>
        </p:txBody>
      </p:sp>
    </p:spTree>
    <p:extLst>
      <p:ext uri="{BB962C8B-B14F-4D97-AF65-F5344CB8AC3E}">
        <p14:creationId xmlns:p14="http://schemas.microsoft.com/office/powerpoint/2010/main" val="355781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F23F-D746-4739-8C1B-DB556EAC2B8D}"/>
              </a:ext>
            </a:extLst>
          </p:cNvPr>
          <p:cNvSpPr>
            <a:spLocks noGrp="1"/>
          </p:cNvSpPr>
          <p:nvPr>
            <p:ph type="title"/>
          </p:nvPr>
        </p:nvSpPr>
        <p:spPr>
          <a:xfrm>
            <a:off x="2152650" y="281238"/>
            <a:ext cx="7886700" cy="985502"/>
          </a:xfrm>
        </p:spPr>
        <p:txBody>
          <a:bodyPr/>
          <a:lstStyle/>
          <a:p>
            <a:pPr algn="ctr"/>
            <a:r>
              <a:rPr lang="en-US" b="1" dirty="0"/>
              <a:t>THE PROBLEM OF SUFFERING</a:t>
            </a:r>
          </a:p>
        </p:txBody>
      </p:sp>
      <p:sp>
        <p:nvSpPr>
          <p:cNvPr id="3" name="Content Placeholder 2">
            <a:extLst>
              <a:ext uri="{FF2B5EF4-FFF2-40B4-BE49-F238E27FC236}">
                <a16:creationId xmlns:a16="http://schemas.microsoft.com/office/drawing/2014/main" id="{A3E4DDF2-1BE6-486E-A483-504D5B4FB17D}"/>
              </a:ext>
            </a:extLst>
          </p:cNvPr>
          <p:cNvSpPr>
            <a:spLocks noGrp="1"/>
          </p:cNvSpPr>
          <p:nvPr>
            <p:ph idx="1"/>
          </p:nvPr>
        </p:nvSpPr>
        <p:spPr>
          <a:xfrm>
            <a:off x="855677" y="1543577"/>
            <a:ext cx="10737908" cy="4633389"/>
          </a:xfrm>
        </p:spPr>
        <p:txBody>
          <a:bodyPr>
            <a:normAutofit/>
          </a:bodyPr>
          <a:lstStyle/>
          <a:p>
            <a:r>
              <a:rPr lang="en-US" dirty="0"/>
              <a:t>All things work together for good (Rom. 8:28)</a:t>
            </a:r>
          </a:p>
          <a:p>
            <a:pPr lvl="1">
              <a:buFont typeface="Wingdings" panose="05000000000000000000" pitchFamily="2" charset="2"/>
              <a:buChar char="ü"/>
            </a:pPr>
            <a:r>
              <a:rPr lang="en-US" dirty="0"/>
              <a:t>Martha understood this (John 11:21-27)</a:t>
            </a:r>
          </a:p>
          <a:p>
            <a:pPr lvl="1">
              <a:buFont typeface="Wingdings" panose="05000000000000000000" pitchFamily="2" charset="2"/>
              <a:buChar char="ü"/>
            </a:pPr>
            <a:r>
              <a:rPr lang="en-US" dirty="0"/>
              <a:t>Sometimes the good come before “the end.”  Lazarus did not suffer for long (John 11:38-44)</a:t>
            </a:r>
          </a:p>
          <a:p>
            <a:r>
              <a:rPr lang="en-US" dirty="0"/>
              <a:t>Suffering for a reason</a:t>
            </a:r>
          </a:p>
          <a:p>
            <a:pPr lvl="1"/>
            <a:r>
              <a:rPr lang="en-US" dirty="0"/>
              <a:t>Suffering because of sin (John 5:14)</a:t>
            </a:r>
          </a:p>
          <a:p>
            <a:pPr lvl="1"/>
            <a:r>
              <a:rPr lang="en-US" dirty="0"/>
              <a:t>Suffering to bring glory to God (John 9:2-3)</a:t>
            </a:r>
          </a:p>
          <a:p>
            <a:pPr lvl="1"/>
            <a:r>
              <a:rPr lang="en-US" dirty="0"/>
              <a:t>Which means that suffering doesn’t reveal much about the reason.</a:t>
            </a:r>
          </a:p>
          <a:p>
            <a:r>
              <a:rPr lang="en-US" dirty="0"/>
              <a:t>Lazarus suffered for a reason (John 11:4,15,40-42,45,48; 12:9-11).  </a:t>
            </a:r>
          </a:p>
        </p:txBody>
      </p:sp>
    </p:spTree>
    <p:extLst>
      <p:ext uri="{BB962C8B-B14F-4D97-AF65-F5344CB8AC3E}">
        <p14:creationId xmlns:p14="http://schemas.microsoft.com/office/powerpoint/2010/main" val="13185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B3A50-8110-4AF9-B165-F2606BF3614B}"/>
              </a:ext>
            </a:extLst>
          </p:cNvPr>
          <p:cNvSpPr>
            <a:spLocks noGrp="1"/>
          </p:cNvSpPr>
          <p:nvPr>
            <p:ph type="title"/>
          </p:nvPr>
        </p:nvSpPr>
        <p:spPr>
          <a:xfrm>
            <a:off x="2152650" y="365127"/>
            <a:ext cx="7886700" cy="1077780"/>
          </a:xfrm>
        </p:spPr>
        <p:txBody>
          <a:bodyPr/>
          <a:lstStyle/>
          <a:p>
            <a:pPr algn="ctr"/>
            <a:r>
              <a:rPr lang="en-US" b="1" dirty="0"/>
              <a:t>THE ANSWER TO SUFFERING</a:t>
            </a:r>
          </a:p>
        </p:txBody>
      </p:sp>
      <p:sp>
        <p:nvSpPr>
          <p:cNvPr id="3" name="Content Placeholder 2">
            <a:extLst>
              <a:ext uri="{FF2B5EF4-FFF2-40B4-BE49-F238E27FC236}">
                <a16:creationId xmlns:a16="http://schemas.microsoft.com/office/drawing/2014/main" id="{ACC2A80F-6C23-4D0A-B408-2B99D31B69D5}"/>
              </a:ext>
            </a:extLst>
          </p:cNvPr>
          <p:cNvSpPr>
            <a:spLocks noGrp="1"/>
          </p:cNvSpPr>
          <p:nvPr>
            <p:ph idx="1"/>
          </p:nvPr>
        </p:nvSpPr>
        <p:spPr/>
        <p:txBody>
          <a:bodyPr>
            <a:normAutofit/>
          </a:bodyPr>
          <a:lstStyle/>
          <a:p>
            <a:r>
              <a:rPr lang="en-US" sz="3200" dirty="0"/>
              <a:t>It doesn’t change who we need.</a:t>
            </a:r>
          </a:p>
          <a:p>
            <a:r>
              <a:rPr lang="en-US" sz="3200" dirty="0"/>
              <a:t>Even when we don’t know the reason for our suffering, I am thankful that we have a God who weeps with us.</a:t>
            </a:r>
          </a:p>
        </p:txBody>
      </p:sp>
    </p:spTree>
    <p:extLst>
      <p:ext uri="{BB962C8B-B14F-4D97-AF65-F5344CB8AC3E}">
        <p14:creationId xmlns:p14="http://schemas.microsoft.com/office/powerpoint/2010/main" val="145143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A3DC6-6E20-464E-BE3E-0B2488BD7246}"/>
              </a:ext>
            </a:extLst>
          </p:cNvPr>
          <p:cNvSpPr>
            <a:spLocks noGrp="1"/>
          </p:cNvSpPr>
          <p:nvPr>
            <p:ph type="title"/>
          </p:nvPr>
        </p:nvSpPr>
        <p:spPr/>
        <p:txBody>
          <a:bodyPr/>
          <a:lstStyle/>
          <a:p>
            <a:pPr algn="ctr"/>
            <a:r>
              <a:rPr lang="en-US" b="1" dirty="0"/>
              <a:t>EPICURUS ON SUFFERING</a:t>
            </a:r>
          </a:p>
        </p:txBody>
      </p:sp>
      <p:sp>
        <p:nvSpPr>
          <p:cNvPr id="3" name="Content Placeholder 2">
            <a:extLst>
              <a:ext uri="{FF2B5EF4-FFF2-40B4-BE49-F238E27FC236}">
                <a16:creationId xmlns:a16="http://schemas.microsoft.com/office/drawing/2014/main" id="{EA9D9173-3700-42B4-8A2C-2C1C6FEC0C9C}"/>
              </a:ext>
            </a:extLst>
          </p:cNvPr>
          <p:cNvSpPr>
            <a:spLocks noGrp="1"/>
          </p:cNvSpPr>
          <p:nvPr>
            <p:ph idx="1"/>
          </p:nvPr>
        </p:nvSpPr>
        <p:spPr/>
        <p:txBody>
          <a:bodyPr>
            <a:normAutofit/>
          </a:bodyPr>
          <a:lstStyle/>
          <a:p>
            <a:r>
              <a:rPr lang="en-US" sz="3200" dirty="0"/>
              <a:t>Epicurus was a Greek philosopher who died in Athens, Greece in 270 B.C.</a:t>
            </a:r>
          </a:p>
          <a:p>
            <a:r>
              <a:rPr lang="en-US" sz="3200" dirty="0"/>
              <a:t>We find he still had followers when Paul visited the city over three hundred years later (Acts 17:18).</a:t>
            </a:r>
          </a:p>
          <a:p>
            <a:r>
              <a:rPr lang="en-US" sz="3200" dirty="0"/>
              <a:t>Hume on Epicurus – “Is God willing to prevent evil, but not able? Then he is not omnipotent. Is he able, but not willing? Then he is malevolent. Is he both able and willing? Then from whence comes evil?”</a:t>
            </a:r>
          </a:p>
        </p:txBody>
      </p:sp>
    </p:spTree>
    <p:extLst>
      <p:ext uri="{BB962C8B-B14F-4D97-AF65-F5344CB8AC3E}">
        <p14:creationId xmlns:p14="http://schemas.microsoft.com/office/powerpoint/2010/main" val="58633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D6A82-9720-4FD2-B0DE-E2C709EBEEC7}"/>
              </a:ext>
            </a:extLst>
          </p:cNvPr>
          <p:cNvSpPr>
            <a:spLocks noGrp="1"/>
          </p:cNvSpPr>
          <p:nvPr>
            <p:ph type="title"/>
          </p:nvPr>
        </p:nvSpPr>
        <p:spPr/>
        <p:txBody>
          <a:bodyPr/>
          <a:lstStyle/>
          <a:p>
            <a:pPr algn="ctr"/>
            <a:r>
              <a:rPr lang="en-US" b="1" dirty="0"/>
              <a:t>THE PROBLEM OF SUFFERING</a:t>
            </a:r>
          </a:p>
        </p:txBody>
      </p:sp>
      <p:sp>
        <p:nvSpPr>
          <p:cNvPr id="3" name="Content Placeholder 2">
            <a:extLst>
              <a:ext uri="{FF2B5EF4-FFF2-40B4-BE49-F238E27FC236}">
                <a16:creationId xmlns:a16="http://schemas.microsoft.com/office/drawing/2014/main" id="{32E8AE78-94CC-483C-AC61-3E14B2BCDF8A}"/>
              </a:ext>
            </a:extLst>
          </p:cNvPr>
          <p:cNvSpPr>
            <a:spLocks noGrp="1"/>
          </p:cNvSpPr>
          <p:nvPr>
            <p:ph idx="1"/>
          </p:nvPr>
        </p:nvSpPr>
        <p:spPr/>
        <p:txBody>
          <a:bodyPr>
            <a:normAutofit/>
          </a:bodyPr>
          <a:lstStyle/>
          <a:p>
            <a:r>
              <a:rPr lang="en-US" sz="3200" dirty="0"/>
              <a:t>If God is all powerful and God is all loving then there would be no suffering</a:t>
            </a:r>
          </a:p>
          <a:p>
            <a:r>
              <a:rPr lang="en-US" sz="3200" dirty="0"/>
              <a:t>There is suffering in the world, therefore either…</a:t>
            </a:r>
          </a:p>
          <a:p>
            <a:pPr lvl="1">
              <a:buFont typeface="Wingdings" panose="05000000000000000000" pitchFamily="2" charset="2"/>
              <a:buChar char="ü"/>
            </a:pPr>
            <a:r>
              <a:rPr lang="en-US" sz="2800" dirty="0"/>
              <a:t>God is not all loving</a:t>
            </a:r>
          </a:p>
          <a:p>
            <a:pPr lvl="1">
              <a:buFont typeface="Wingdings" panose="05000000000000000000" pitchFamily="2" charset="2"/>
              <a:buChar char="ü"/>
            </a:pPr>
            <a:r>
              <a:rPr lang="en-US" sz="2800" dirty="0"/>
              <a:t>God is not all powerful </a:t>
            </a:r>
          </a:p>
        </p:txBody>
      </p:sp>
    </p:spTree>
    <p:extLst>
      <p:ext uri="{BB962C8B-B14F-4D97-AF65-F5344CB8AC3E}">
        <p14:creationId xmlns:p14="http://schemas.microsoft.com/office/powerpoint/2010/main" val="327002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7EC81-DA89-44BD-B787-D1D14EA05FFD}"/>
              </a:ext>
            </a:extLst>
          </p:cNvPr>
          <p:cNvSpPr>
            <a:spLocks noGrp="1"/>
          </p:cNvSpPr>
          <p:nvPr>
            <p:ph type="title"/>
          </p:nvPr>
        </p:nvSpPr>
        <p:spPr/>
        <p:txBody>
          <a:bodyPr/>
          <a:lstStyle/>
          <a:p>
            <a:pPr algn="ctr"/>
            <a:r>
              <a:rPr lang="en-US" b="1" dirty="0"/>
              <a:t>A WORD OF CAUTION</a:t>
            </a:r>
          </a:p>
        </p:txBody>
      </p:sp>
      <p:sp>
        <p:nvSpPr>
          <p:cNvPr id="3" name="Content Placeholder 2">
            <a:extLst>
              <a:ext uri="{FF2B5EF4-FFF2-40B4-BE49-F238E27FC236}">
                <a16:creationId xmlns:a16="http://schemas.microsoft.com/office/drawing/2014/main" id="{6981E985-AF66-421B-960C-3667CF4056A6}"/>
              </a:ext>
            </a:extLst>
          </p:cNvPr>
          <p:cNvSpPr>
            <a:spLocks noGrp="1"/>
          </p:cNvSpPr>
          <p:nvPr>
            <p:ph idx="1"/>
          </p:nvPr>
        </p:nvSpPr>
        <p:spPr/>
        <p:txBody>
          <a:bodyPr>
            <a:normAutofit/>
          </a:bodyPr>
          <a:lstStyle/>
          <a:p>
            <a:r>
              <a:rPr lang="en-US" sz="3200" dirty="0"/>
              <a:t>Trying to understand God is a tall task for feeble humans</a:t>
            </a:r>
          </a:p>
          <a:p>
            <a:r>
              <a:rPr lang="en-US" sz="3200" dirty="0"/>
              <a:t>Sitting in judgment of God is a fool’s task, an errand of arrogance</a:t>
            </a:r>
          </a:p>
        </p:txBody>
      </p:sp>
    </p:spTree>
    <p:extLst>
      <p:ext uri="{BB962C8B-B14F-4D97-AF65-F5344CB8AC3E}">
        <p14:creationId xmlns:p14="http://schemas.microsoft.com/office/powerpoint/2010/main" val="169972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48704-FBE9-452B-B246-EBAC2C8BF2A8}"/>
              </a:ext>
            </a:extLst>
          </p:cNvPr>
          <p:cNvSpPr>
            <a:spLocks noGrp="1"/>
          </p:cNvSpPr>
          <p:nvPr>
            <p:ph type="title"/>
          </p:nvPr>
        </p:nvSpPr>
        <p:spPr/>
        <p:txBody>
          <a:bodyPr/>
          <a:lstStyle/>
          <a:p>
            <a:pPr algn="ctr"/>
            <a:r>
              <a:rPr lang="en-US" b="1" dirty="0"/>
              <a:t>JOHN 11 AND SUFFERING</a:t>
            </a:r>
          </a:p>
        </p:txBody>
      </p:sp>
      <p:sp>
        <p:nvSpPr>
          <p:cNvPr id="3" name="Content Placeholder 2">
            <a:extLst>
              <a:ext uri="{FF2B5EF4-FFF2-40B4-BE49-F238E27FC236}">
                <a16:creationId xmlns:a16="http://schemas.microsoft.com/office/drawing/2014/main" id="{57FF38E9-E5AD-408A-A5B0-48C297C5B6CD}"/>
              </a:ext>
            </a:extLst>
          </p:cNvPr>
          <p:cNvSpPr>
            <a:spLocks noGrp="1"/>
          </p:cNvSpPr>
          <p:nvPr>
            <p:ph idx="1"/>
          </p:nvPr>
        </p:nvSpPr>
        <p:spPr/>
        <p:txBody>
          <a:bodyPr>
            <a:normAutofit/>
          </a:bodyPr>
          <a:lstStyle/>
          <a:p>
            <a:r>
              <a:rPr lang="en-US" sz="3200" dirty="0"/>
              <a:t>Jesus is an exact representation of God (Heb. 1:3).  When we see Jesus, we see and know God (John 14:9)</a:t>
            </a:r>
          </a:p>
          <a:p>
            <a:r>
              <a:rPr lang="en-US" sz="3200" dirty="0"/>
              <a:t>John 11 is about suffering.  There is suffering to the point of death and there is suffering because of death.</a:t>
            </a:r>
          </a:p>
          <a:p>
            <a:r>
              <a:rPr lang="en-US" sz="3200" dirty="0"/>
              <a:t>Surprising attitude of Jesus towards death/suffering</a:t>
            </a:r>
          </a:p>
          <a:p>
            <a:pPr lvl="1"/>
            <a:r>
              <a:rPr lang="en-US" sz="2800" dirty="0"/>
              <a:t>Jesus allowed the suffering to happen (John 11:1-6)</a:t>
            </a:r>
          </a:p>
          <a:p>
            <a:pPr lvl="1"/>
            <a:r>
              <a:rPr lang="en-US" sz="2800" dirty="0"/>
              <a:t>Jesus knew that Lazarus died (John 11:14)</a:t>
            </a:r>
          </a:p>
          <a:p>
            <a:pPr lvl="1"/>
            <a:r>
              <a:rPr lang="en-US" sz="2800" dirty="0"/>
              <a:t>Jesus was glad that all of this happened (John 11:15)</a:t>
            </a:r>
          </a:p>
        </p:txBody>
      </p:sp>
    </p:spTree>
    <p:extLst>
      <p:ext uri="{BB962C8B-B14F-4D97-AF65-F5344CB8AC3E}">
        <p14:creationId xmlns:p14="http://schemas.microsoft.com/office/powerpoint/2010/main" val="106271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A18D3-2A16-4259-966B-A540DEAB836B}"/>
              </a:ext>
            </a:extLst>
          </p:cNvPr>
          <p:cNvSpPr>
            <a:spLocks noGrp="1"/>
          </p:cNvSpPr>
          <p:nvPr>
            <p:ph type="title"/>
          </p:nvPr>
        </p:nvSpPr>
        <p:spPr/>
        <p:txBody>
          <a:bodyPr/>
          <a:lstStyle/>
          <a:p>
            <a:pPr algn="ctr"/>
            <a:r>
              <a:rPr lang="en-US" b="1" dirty="0"/>
              <a:t>“If Jesus had been there”</a:t>
            </a:r>
          </a:p>
        </p:txBody>
      </p:sp>
      <p:sp>
        <p:nvSpPr>
          <p:cNvPr id="3" name="Content Placeholder 2">
            <a:extLst>
              <a:ext uri="{FF2B5EF4-FFF2-40B4-BE49-F238E27FC236}">
                <a16:creationId xmlns:a16="http://schemas.microsoft.com/office/drawing/2014/main" id="{2B0A7558-A179-4F75-84B9-505EBB15F6BE}"/>
              </a:ext>
            </a:extLst>
          </p:cNvPr>
          <p:cNvSpPr>
            <a:spLocks noGrp="1"/>
          </p:cNvSpPr>
          <p:nvPr>
            <p:ph idx="1"/>
          </p:nvPr>
        </p:nvSpPr>
        <p:spPr/>
        <p:txBody>
          <a:bodyPr>
            <a:normAutofit/>
          </a:bodyPr>
          <a:lstStyle/>
          <a:p>
            <a:r>
              <a:rPr lang="en-US" sz="3200" dirty="0"/>
              <a:t>This is stated three times in this chapter (John 11:21,32,37).</a:t>
            </a:r>
          </a:p>
          <a:p>
            <a:r>
              <a:rPr lang="en-US" sz="3200" dirty="0"/>
              <a:t>Isn’t this a polite way of asking “Where were you?  Why didn’t you come? Why did you let this happen?” </a:t>
            </a:r>
          </a:p>
          <a:p>
            <a:r>
              <a:rPr lang="en-US" sz="3200" dirty="0"/>
              <a:t>Isn’t that the same question we are asking?  How can God be God while there is suffering in the world?</a:t>
            </a:r>
          </a:p>
        </p:txBody>
      </p:sp>
    </p:spTree>
    <p:extLst>
      <p:ext uri="{BB962C8B-B14F-4D97-AF65-F5344CB8AC3E}">
        <p14:creationId xmlns:p14="http://schemas.microsoft.com/office/powerpoint/2010/main" val="115956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72565-CCDE-4547-BD61-7AC20AA4707C}"/>
              </a:ext>
            </a:extLst>
          </p:cNvPr>
          <p:cNvSpPr>
            <a:spLocks noGrp="1"/>
          </p:cNvSpPr>
          <p:nvPr>
            <p:ph type="ctrTitle"/>
          </p:nvPr>
        </p:nvSpPr>
        <p:spPr>
          <a:xfrm>
            <a:off x="2209800" y="2504531"/>
            <a:ext cx="7772400" cy="1848943"/>
          </a:xfrm>
        </p:spPr>
        <p:txBody>
          <a:bodyPr/>
          <a:lstStyle/>
          <a:p>
            <a:r>
              <a:rPr lang="en-US" dirty="0"/>
              <a:t>Jesus did allow the suffering to occur but…</a:t>
            </a:r>
          </a:p>
        </p:txBody>
      </p:sp>
    </p:spTree>
    <p:extLst>
      <p:ext uri="{BB962C8B-B14F-4D97-AF65-F5344CB8AC3E}">
        <p14:creationId xmlns:p14="http://schemas.microsoft.com/office/powerpoint/2010/main" val="77114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3DEBA-91BC-46E8-909F-54EC52E4ACF1}"/>
              </a:ext>
            </a:extLst>
          </p:cNvPr>
          <p:cNvSpPr>
            <a:spLocks noGrp="1"/>
          </p:cNvSpPr>
          <p:nvPr>
            <p:ph type="title"/>
          </p:nvPr>
        </p:nvSpPr>
        <p:spPr/>
        <p:txBody>
          <a:bodyPr/>
          <a:lstStyle/>
          <a:p>
            <a:pPr algn="ctr"/>
            <a:r>
              <a:rPr lang="en-US" b="1" dirty="0"/>
              <a:t>THAT WASN’T BECAUSE </a:t>
            </a:r>
            <a:br>
              <a:rPr lang="en-US" b="1" dirty="0"/>
            </a:br>
            <a:r>
              <a:rPr lang="en-US" b="1" dirty="0"/>
              <a:t>HE LACKED THE POWER TO PREVENT IT</a:t>
            </a:r>
          </a:p>
        </p:txBody>
      </p:sp>
      <p:sp>
        <p:nvSpPr>
          <p:cNvPr id="3" name="Content Placeholder 2">
            <a:extLst>
              <a:ext uri="{FF2B5EF4-FFF2-40B4-BE49-F238E27FC236}">
                <a16:creationId xmlns:a16="http://schemas.microsoft.com/office/drawing/2014/main" id="{40400DFA-E8D9-4F24-95F6-8BC53E6E84B2}"/>
              </a:ext>
            </a:extLst>
          </p:cNvPr>
          <p:cNvSpPr>
            <a:spLocks noGrp="1"/>
          </p:cNvSpPr>
          <p:nvPr>
            <p:ph idx="1"/>
          </p:nvPr>
        </p:nvSpPr>
        <p:spPr/>
        <p:txBody>
          <a:bodyPr>
            <a:normAutofit/>
          </a:bodyPr>
          <a:lstStyle/>
          <a:p>
            <a:r>
              <a:rPr lang="en-US" sz="3200" dirty="0"/>
              <a:t>He’d done so much already, no one could deny this (John 11:37)</a:t>
            </a:r>
          </a:p>
          <a:p>
            <a:r>
              <a:rPr lang="en-US" sz="3200" dirty="0"/>
              <a:t>Jesus didn’t even need to be there (Lk. 7:1-10)</a:t>
            </a:r>
          </a:p>
          <a:p>
            <a:r>
              <a:rPr lang="en-US" sz="3200" dirty="0"/>
              <a:t>If there was any doubt about Jesus’ power, Lazarus’ resurrection puts an end to it (John 11:43-44)</a:t>
            </a:r>
          </a:p>
          <a:p>
            <a:r>
              <a:rPr lang="en-US" sz="3200" dirty="0"/>
              <a:t>Despite allowing this to happen, Jesus was still Lord (John 11:12,21)</a:t>
            </a:r>
          </a:p>
        </p:txBody>
      </p:sp>
    </p:spTree>
    <p:extLst>
      <p:ext uri="{BB962C8B-B14F-4D97-AF65-F5344CB8AC3E}">
        <p14:creationId xmlns:p14="http://schemas.microsoft.com/office/powerpoint/2010/main" val="335674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56666-8343-4F30-8165-FA7AF3F93248}"/>
              </a:ext>
            </a:extLst>
          </p:cNvPr>
          <p:cNvSpPr>
            <a:spLocks noGrp="1"/>
          </p:cNvSpPr>
          <p:nvPr>
            <p:ph type="title"/>
          </p:nvPr>
        </p:nvSpPr>
        <p:spPr/>
        <p:txBody>
          <a:bodyPr/>
          <a:lstStyle/>
          <a:p>
            <a:pPr algn="ctr"/>
            <a:r>
              <a:rPr lang="en-US" b="1" dirty="0"/>
              <a:t>JESUS WAS STILL THEIR LORD </a:t>
            </a:r>
            <a:br>
              <a:rPr lang="en-US" b="1" dirty="0"/>
            </a:br>
            <a:r>
              <a:rPr lang="en-US" b="1" dirty="0"/>
              <a:t>AND THE SON OF GOD</a:t>
            </a:r>
          </a:p>
        </p:txBody>
      </p:sp>
      <p:sp>
        <p:nvSpPr>
          <p:cNvPr id="3" name="Content Placeholder 2">
            <a:extLst>
              <a:ext uri="{FF2B5EF4-FFF2-40B4-BE49-F238E27FC236}">
                <a16:creationId xmlns:a16="http://schemas.microsoft.com/office/drawing/2014/main" id="{8C98B6B0-F65C-4DE7-BB63-E0C3FFCA44C6}"/>
              </a:ext>
            </a:extLst>
          </p:cNvPr>
          <p:cNvSpPr>
            <a:spLocks noGrp="1"/>
          </p:cNvSpPr>
          <p:nvPr>
            <p:ph idx="1"/>
          </p:nvPr>
        </p:nvSpPr>
        <p:spPr/>
        <p:txBody>
          <a:bodyPr>
            <a:normAutofit/>
          </a:bodyPr>
          <a:lstStyle/>
          <a:p>
            <a:r>
              <a:rPr lang="en-US" sz="3200" dirty="0"/>
              <a:t>Remember, He waited and the disciples knew that (John 11:3,6)</a:t>
            </a:r>
          </a:p>
          <a:p>
            <a:r>
              <a:rPr lang="en-US" sz="3200" dirty="0"/>
              <a:t>He is still called Rabbi (John 11:8,28)</a:t>
            </a:r>
          </a:p>
          <a:p>
            <a:r>
              <a:rPr lang="en-US" sz="3200" dirty="0"/>
              <a:t>He is still called Lord by the disciples who watched Him do nothing (John 11:12)</a:t>
            </a:r>
          </a:p>
          <a:p>
            <a:r>
              <a:rPr lang="en-US" sz="3200" dirty="0"/>
              <a:t>He is still called Lord by those who thought He was too late (John 11:21,27,32,34,39)</a:t>
            </a:r>
          </a:p>
          <a:p>
            <a:r>
              <a:rPr lang="en-US" sz="3200" dirty="0"/>
              <a:t>Martha still calls Him Christ and the Son of God (John 11:27)</a:t>
            </a:r>
          </a:p>
        </p:txBody>
      </p:sp>
    </p:spTree>
    <p:extLst>
      <p:ext uri="{BB962C8B-B14F-4D97-AF65-F5344CB8AC3E}">
        <p14:creationId xmlns:p14="http://schemas.microsoft.com/office/powerpoint/2010/main" val="241553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317</TotalTime>
  <Words>709</Words>
  <Application>Microsoft Office PowerPoint</Application>
  <PresentationFormat>Widescreen</PresentationFormat>
  <Paragraphs>59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IF ONLY JESUS HAD BEEN THERE</vt:lpstr>
      <vt:lpstr>EPICURUS ON SUFFERING</vt:lpstr>
      <vt:lpstr>THE PROBLEM OF SUFFERING</vt:lpstr>
      <vt:lpstr>A WORD OF CAUTION</vt:lpstr>
      <vt:lpstr>JOHN 11 AND SUFFERING</vt:lpstr>
      <vt:lpstr>“If Jesus had been there”</vt:lpstr>
      <vt:lpstr>Jesus did allow the suffering to occur but…</vt:lpstr>
      <vt:lpstr>THAT WASN’T BECAUSE  HE LACKED THE POWER TO PREVENT IT</vt:lpstr>
      <vt:lpstr>JESUS WAS STILL THEIR LORD  AND THE SON OF GOD</vt:lpstr>
      <vt:lpstr>In the chapter of suffering, Jesus’ power and His authority are not called into question</vt:lpstr>
      <vt:lpstr>THAT WASN’T BECAUSE JESUS DIDN’T CARE</vt:lpstr>
      <vt:lpstr>JESUS UPENDS THE PROBLEM OF SUFFERING</vt:lpstr>
      <vt:lpstr>THE PROBLEM OF SUFFERING</vt:lpstr>
      <vt:lpstr>THE ANSWER TO SUFFERING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ONLY JESUS HAD BEEN THERE</dc:title>
  <dc:creator>Jared Hagan</dc:creator>
  <cp:lastModifiedBy>Jared Hagan</cp:lastModifiedBy>
  <cp:revision>13</cp:revision>
  <dcterms:created xsi:type="dcterms:W3CDTF">2020-08-08T00:34:54Z</dcterms:created>
  <dcterms:modified xsi:type="dcterms:W3CDTF">2023-04-21T04:20:56Z</dcterms:modified>
</cp:coreProperties>
</file>