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257" r:id="rId3"/>
    <p:sldId id="264" r:id="rId4"/>
    <p:sldId id="260" r:id="rId5"/>
    <p:sldId id="261" r:id="rId6"/>
    <p:sldId id="265" r:id="rId7"/>
    <p:sldId id="272" r:id="rId8"/>
    <p:sldId id="263" r:id="rId9"/>
    <p:sldId id="266" r:id="rId10"/>
    <p:sldId id="267" r:id="rId11"/>
    <p:sldId id="268" r:id="rId12"/>
    <p:sldId id="269" r:id="rId13"/>
    <p:sldId id="273" r:id="rId14"/>
    <p:sldId id="274" r:id="rId15"/>
    <p:sldId id="270" r:id="rId16"/>
    <p:sldId id="275" r:id="rId17"/>
    <p:sldId id="271" r:id="rId18"/>
    <p:sldId id="276" r:id="rId1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59" d="100"/>
          <a:sy n="59" d="100"/>
        </p:scale>
        <p:origin x="27" y="9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3EEE8D4F-0B71-417C-BDFF-8C93F7A9F2D5}" type="datetimeFigureOut">
              <a:rPr lang="en-US" smtClean="0"/>
              <a:t>4/28/2023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E8697026-13BE-4664-B034-4C615D9A928B}" type="slidenum">
              <a:rPr lang="en-US" smtClean="0"/>
              <a:t>‹#›</a:t>
            </a:fld>
            <a:endParaRPr lang="en-US"/>
          </a:p>
        </p:txBody>
      </p:sp>
    </p:spTree>
    <p:extLst>
      <p:ext uri="{BB962C8B-B14F-4D97-AF65-F5344CB8AC3E}">
        <p14:creationId xmlns:p14="http://schemas.microsoft.com/office/powerpoint/2010/main" val="219821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Numbers 34:6-7 should be Exodus 32:18-20? (added by DLH)</a:t>
            </a:r>
          </a:p>
        </p:txBody>
      </p:sp>
      <p:sp>
        <p:nvSpPr>
          <p:cNvPr id="4" name="Slide Number Placeholder 3"/>
          <p:cNvSpPr>
            <a:spLocks noGrp="1"/>
          </p:cNvSpPr>
          <p:nvPr>
            <p:ph type="sldNum" sz="quarter" idx="5"/>
          </p:nvPr>
        </p:nvSpPr>
        <p:spPr/>
        <p:txBody>
          <a:bodyPr/>
          <a:lstStyle/>
          <a:p>
            <a:fld id="{E8697026-13BE-4664-B034-4C615D9A928B}" type="slidenum">
              <a:rPr lang="en-US" smtClean="0"/>
              <a:t>13</a:t>
            </a:fld>
            <a:endParaRPr lang="en-US"/>
          </a:p>
        </p:txBody>
      </p:sp>
    </p:spTree>
    <p:extLst>
      <p:ext uri="{BB962C8B-B14F-4D97-AF65-F5344CB8AC3E}">
        <p14:creationId xmlns:p14="http://schemas.microsoft.com/office/powerpoint/2010/main" val="255513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810" y="1905000"/>
            <a:ext cx="9146383" cy="2667000"/>
          </a:xfrm>
        </p:spPr>
        <p:txBody>
          <a:bodyPr>
            <a:noAutofit/>
          </a:bodyPr>
          <a:lstStyle>
            <a:lvl1pPr>
              <a:defRPr sz="4050"/>
            </a:lvl1pPr>
          </a:lstStyle>
          <a:p>
            <a:r>
              <a:rPr lang="en-US"/>
              <a:t>Click to edit Master title style</a:t>
            </a:r>
            <a:endParaRPr/>
          </a:p>
        </p:txBody>
      </p:sp>
      <p:grpSp>
        <p:nvGrpSpPr>
          <p:cNvPr id="256" name="line" descr="Line graphic"/>
          <p:cNvGrpSpPr/>
          <p:nvPr/>
        </p:nvGrpSpPr>
        <p:grpSpPr bwMode="invGray">
          <a:xfrm>
            <a:off x="1585309" y="4724400"/>
            <a:ext cx="8634184"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grpSp>
      <p:sp>
        <p:nvSpPr>
          <p:cNvPr id="3" name="Subtitle 2"/>
          <p:cNvSpPr>
            <a:spLocks noGrp="1"/>
          </p:cNvSpPr>
          <p:nvPr>
            <p:ph type="subTitle" idx="1"/>
          </p:nvPr>
        </p:nvSpPr>
        <p:spPr>
          <a:xfrm>
            <a:off x="1522811" y="5105400"/>
            <a:ext cx="9146381" cy="1066800"/>
          </a:xfrm>
        </p:spPr>
        <p:txBody>
          <a:bodyPr/>
          <a:lstStyle>
            <a:lvl1pPr marL="0" indent="0" algn="l">
              <a:spcBef>
                <a:spcPts val="0"/>
              </a:spcBef>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1634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811" y="1514475"/>
            <a:ext cx="10572328"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3" name="Vertical Text Placeholder 2"/>
          <p:cNvSpPr>
            <a:spLocks noGrp="1"/>
          </p:cNvSpPr>
          <p:nvPr>
            <p:ph type="body" orient="vert" idx="1"/>
          </p:nvPr>
        </p:nvSpPr>
        <p:spPr/>
        <p:txBody>
          <a:bodyPr vert="eaVert"/>
          <a:lstStyle>
            <a:lvl5pPr>
              <a:defRPr/>
            </a:lvl5pPr>
            <a:lvl6pPr marL="1467612">
              <a:defRPr/>
            </a:lvl6pPr>
            <a:lvl7pPr marL="1467612">
              <a:defRPr/>
            </a:lvl7pPr>
            <a:lvl8pPr marL="1467612">
              <a:defRPr/>
            </a:lvl8pPr>
            <a:lvl9pPr marL="1467612">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4/28/2023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54583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4311" y="274642"/>
            <a:ext cx="1371957"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7047" y="3472592"/>
            <a:ext cx="6492240" cy="64025"/>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3" name="Vertical Text Placeholder 2"/>
          <p:cNvSpPr>
            <a:spLocks noGrp="1"/>
          </p:cNvSpPr>
          <p:nvPr>
            <p:ph type="body" orient="vert" idx="1" hasCustomPrompt="1"/>
          </p:nvPr>
        </p:nvSpPr>
        <p:spPr>
          <a:xfrm>
            <a:off x="608172" y="277815"/>
            <a:ext cx="9146383" cy="5898573"/>
          </a:xfrm>
        </p:spPr>
        <p:txBody>
          <a:bodyPr vert="eaVert"/>
          <a:lstStyle>
            <a:lvl5pPr>
              <a:defRPr/>
            </a:lvl5pPr>
            <a:lvl6pPr marL="946404"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4/28/2023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93487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08A8DA-ED0A-42B6-9B5E-26CF8109BED2}"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407313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8A8DA-ED0A-42B6-9B5E-26CF8109BED2}"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1144138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08A8DA-ED0A-42B6-9B5E-26CF8109BED2}"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1889233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08A8DA-ED0A-42B6-9B5E-26CF8109BED2}" type="datetimeFigureOut">
              <a:rPr lang="en-US" smtClean="0"/>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2103417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08A8DA-ED0A-42B6-9B5E-26CF8109BED2}" type="datetimeFigureOut">
              <a:rPr lang="en-US" smtClean="0"/>
              <a:t>4/28/2023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4198206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08A8DA-ED0A-42B6-9B5E-26CF8109BED2}" type="datetimeFigureOut">
              <a:rPr lang="en-US" smtClean="0"/>
              <a:t>4/28/2023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1349761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8A8DA-ED0A-42B6-9B5E-26CF8109BED2}" type="datetimeFigureOut">
              <a:rPr lang="en-US" smtClean="0"/>
              <a:t>4/28/2023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528661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8A8DA-ED0A-42B6-9B5E-26CF8109BED2}" type="datetimeFigureOut">
              <a:rPr lang="en-US" smtClean="0"/>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41989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p>
            <a:r>
              <a:rPr lang="en-US"/>
              <a:t>Click to edit Master title style</a:t>
            </a:r>
            <a:endParaRPr/>
          </a:p>
        </p:txBody>
      </p:sp>
      <p:grpSp>
        <p:nvGrpSpPr>
          <p:cNvPr id="167" name="line" descr="Line graphic"/>
          <p:cNvGrpSpPr/>
          <p:nvPr/>
        </p:nvGrpSpPr>
        <p:grpSpPr bwMode="invGray">
          <a:xfrm>
            <a:off x="1522811" y="1514475"/>
            <a:ext cx="10572328"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3" name="Content Placeholder 2"/>
          <p:cNvSpPr>
            <a:spLocks noGrp="1"/>
          </p:cNvSpPr>
          <p:nvPr>
            <p:ph idx="1"/>
          </p:nvPr>
        </p:nvSpPr>
        <p:spPr/>
        <p:txBody>
          <a:bodyPr/>
          <a:lstStyle>
            <a:lvl2pPr marL="411480">
              <a:defRPr/>
            </a:lvl2pPr>
            <a:lvl3pPr marL="582930">
              <a:defRPr/>
            </a:lvl3pPr>
            <a:lvl4pPr marL="754380">
              <a:defRPr/>
            </a:lvl4pPr>
            <a:lvl5pPr marL="925830">
              <a:defRPr/>
            </a:lvl5pPr>
            <a:lvl6pPr marL="1097280">
              <a:defRPr baseline="0"/>
            </a:lvl6pPr>
            <a:lvl7pPr marL="1268730">
              <a:defRPr baseline="0"/>
            </a:lvl7pPr>
            <a:lvl8pPr marL="1440180">
              <a:defRPr baseline="0"/>
            </a:lvl8pPr>
            <a:lvl9pPr marL="161163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4/28/2023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180054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8A8DA-ED0A-42B6-9B5E-26CF8109BED2}" type="datetimeFigureOut">
              <a:rPr lang="en-US" smtClean="0"/>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3249023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8A8DA-ED0A-42B6-9B5E-26CF8109BED2}"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3293733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8A8DA-ED0A-42B6-9B5E-26CF8109BED2}"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B651-6885-4883-A940-0AF2511A68E5}" type="slidenum">
              <a:rPr lang="en-US" smtClean="0"/>
              <a:t>‹#›</a:t>
            </a:fld>
            <a:endParaRPr lang="en-US"/>
          </a:p>
        </p:txBody>
      </p:sp>
    </p:spTree>
    <p:extLst>
      <p:ext uri="{BB962C8B-B14F-4D97-AF65-F5344CB8AC3E}">
        <p14:creationId xmlns:p14="http://schemas.microsoft.com/office/powerpoint/2010/main" val="184065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810" y="1905000"/>
            <a:ext cx="9146383" cy="2667000"/>
          </a:xfrm>
        </p:spPr>
        <p:txBody>
          <a:bodyPr anchor="b">
            <a:noAutofit/>
          </a:bodyPr>
          <a:lstStyle>
            <a:lvl1pPr algn="l">
              <a:defRPr sz="3300" b="0" cap="none" baseline="0"/>
            </a:lvl1pPr>
          </a:lstStyle>
          <a:p>
            <a:r>
              <a:rPr lang="en-US"/>
              <a:t>Click to edit Master title style</a:t>
            </a:r>
            <a:endParaRPr/>
          </a:p>
        </p:txBody>
      </p:sp>
      <p:grpSp>
        <p:nvGrpSpPr>
          <p:cNvPr id="255" name="line" descr="Line graphic"/>
          <p:cNvGrpSpPr/>
          <p:nvPr/>
        </p:nvGrpSpPr>
        <p:grpSpPr bwMode="invGray">
          <a:xfrm>
            <a:off x="1585309" y="4724400"/>
            <a:ext cx="8634184"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grpSp>
      <p:sp>
        <p:nvSpPr>
          <p:cNvPr id="3" name="Text Placeholder 2"/>
          <p:cNvSpPr>
            <a:spLocks noGrp="1"/>
          </p:cNvSpPr>
          <p:nvPr>
            <p:ph type="body" idx="1"/>
          </p:nvPr>
        </p:nvSpPr>
        <p:spPr>
          <a:xfrm>
            <a:off x="1522811" y="5102528"/>
            <a:ext cx="9146381" cy="1069675"/>
          </a:xfrm>
        </p:spPr>
        <p:txBody>
          <a:bodyPr anchor="t">
            <a:normAutofit/>
          </a:bodyPr>
          <a:lstStyle>
            <a:lvl1pPr marL="0" indent="0">
              <a:spcBef>
                <a:spcPts val="0"/>
              </a:spcBef>
              <a:buNone/>
              <a:defRPr sz="18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4/28/2023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73197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p>
            <a:r>
              <a:rPr lang="en-US"/>
              <a:t>Click to edit Master title style</a:t>
            </a:r>
            <a:endParaRPr/>
          </a:p>
        </p:txBody>
      </p:sp>
      <p:grpSp>
        <p:nvGrpSpPr>
          <p:cNvPr id="158" name="line" descr="Line graphic"/>
          <p:cNvGrpSpPr/>
          <p:nvPr/>
        </p:nvGrpSpPr>
        <p:grpSpPr bwMode="invGray">
          <a:xfrm>
            <a:off x="1522811" y="1514475"/>
            <a:ext cx="10572328"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3" name="Content Placeholder 2"/>
          <p:cNvSpPr>
            <a:spLocks noGrp="1"/>
          </p:cNvSpPr>
          <p:nvPr>
            <p:ph sz="half" idx="1"/>
          </p:nvPr>
        </p:nvSpPr>
        <p:spPr>
          <a:xfrm>
            <a:off x="1522810" y="1905000"/>
            <a:ext cx="4420751" cy="4267200"/>
          </a:xfrm>
        </p:spPr>
        <p:txBody>
          <a:bodyPr>
            <a:normAutofit/>
          </a:bodyPr>
          <a:lstStyle>
            <a:lvl1pPr>
              <a:defRPr sz="1800"/>
            </a:lvl1pPr>
            <a:lvl2pPr>
              <a:defRPr sz="1500"/>
            </a:lvl2pPr>
            <a:lvl3pPr>
              <a:defRPr sz="1350"/>
            </a:lvl3pPr>
            <a:lvl4pPr>
              <a:defRPr sz="1200"/>
            </a:lvl4pPr>
            <a:lvl5pPr>
              <a:defRPr sz="1200"/>
            </a:lvl5pPr>
            <a:lvl6pPr marL="1467612">
              <a:defRPr sz="1200"/>
            </a:lvl6pPr>
            <a:lvl7pPr marL="1467612">
              <a:defRPr sz="1200" baseline="0"/>
            </a:lvl7pPr>
            <a:lvl8pPr marL="1467612">
              <a:defRPr sz="1200" baseline="0"/>
            </a:lvl8pPr>
            <a:lvl9pPr marL="1467612">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8443" y="1905000"/>
            <a:ext cx="4420749" cy="4267200"/>
          </a:xfrm>
        </p:spPr>
        <p:txBody>
          <a:bodyPr>
            <a:normAutofit/>
          </a:bodyPr>
          <a:lstStyle>
            <a:lvl1pPr>
              <a:defRPr sz="1800"/>
            </a:lvl1pPr>
            <a:lvl2pPr>
              <a:defRPr sz="1500"/>
            </a:lvl2pPr>
            <a:lvl3pPr>
              <a:defRPr sz="1350"/>
            </a:lvl3pPr>
            <a:lvl4pPr>
              <a:defRPr sz="1200"/>
            </a:lvl4pPr>
            <a:lvl5pPr>
              <a:defRPr sz="1200"/>
            </a:lvl5pPr>
            <a:lvl6pPr marL="1467612">
              <a:defRPr sz="1200"/>
            </a:lvl6pPr>
            <a:lvl7pPr marL="1467612">
              <a:defRPr sz="1200"/>
            </a:lvl7pPr>
            <a:lvl8pPr marL="1467612">
              <a:defRPr sz="1200" baseline="0"/>
            </a:lvl8pPr>
            <a:lvl9pPr marL="1467612">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4/28/2023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85488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811" y="1514475"/>
            <a:ext cx="10572328"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3" name="Text Placeholder 2"/>
          <p:cNvSpPr>
            <a:spLocks noGrp="1"/>
          </p:cNvSpPr>
          <p:nvPr>
            <p:ph type="body" idx="1"/>
          </p:nvPr>
        </p:nvSpPr>
        <p:spPr>
          <a:xfrm>
            <a:off x="1522810" y="1905000"/>
            <a:ext cx="4417703" cy="762000"/>
          </a:xfrm>
        </p:spPr>
        <p:txBody>
          <a:bodyPr anchor="ctr"/>
          <a:lstStyle>
            <a:lvl1pPr marL="0" indent="0">
              <a:spcBef>
                <a:spcPts val="0"/>
              </a:spcBef>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522810" y="2819402"/>
            <a:ext cx="4417703" cy="3352801"/>
          </a:xfrm>
        </p:spPr>
        <p:txBody>
          <a:bodyPr/>
          <a:lstStyle>
            <a:lvl1pPr>
              <a:defRPr sz="1800"/>
            </a:lvl1pPr>
            <a:lvl2pPr>
              <a:defRPr sz="1500"/>
            </a:lvl2pPr>
            <a:lvl3pPr>
              <a:defRPr sz="1350"/>
            </a:lvl3pPr>
            <a:lvl4pPr>
              <a:defRPr sz="1200"/>
            </a:lvl4pPr>
            <a:lvl5pPr>
              <a:defRPr sz="1200"/>
            </a:lvl5pPr>
            <a:lvl6pPr marL="1467612">
              <a:defRPr sz="1200"/>
            </a:lvl6pPr>
            <a:lvl7pPr marL="1467612">
              <a:defRPr sz="1200" baseline="0"/>
            </a:lvl7pPr>
            <a:lvl8pPr marL="1467612">
              <a:defRPr sz="1200" baseline="0"/>
            </a:lvl8pPr>
            <a:lvl9pPr marL="1467612">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51489" y="1905000"/>
            <a:ext cx="4417703" cy="762000"/>
          </a:xfrm>
        </p:spPr>
        <p:txBody>
          <a:bodyPr anchor="ctr"/>
          <a:lstStyle>
            <a:lvl1pPr marL="0" indent="0">
              <a:spcBef>
                <a:spcPts val="0"/>
              </a:spcBef>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51489" y="2819402"/>
            <a:ext cx="4417703" cy="3352801"/>
          </a:xfrm>
        </p:spPr>
        <p:txBody>
          <a:bodyPr/>
          <a:lstStyle>
            <a:lvl1pPr>
              <a:defRPr sz="1800"/>
            </a:lvl1pPr>
            <a:lvl2pPr>
              <a:defRPr sz="1500"/>
            </a:lvl2pPr>
            <a:lvl3pPr>
              <a:defRPr sz="1350"/>
            </a:lvl3pPr>
            <a:lvl4pPr>
              <a:defRPr sz="1200"/>
            </a:lvl4pPr>
            <a:lvl5pPr marL="1467612">
              <a:defRPr sz="1200"/>
            </a:lvl5pPr>
            <a:lvl6pPr marL="1467612">
              <a:defRPr sz="1200"/>
            </a:lvl6pPr>
            <a:lvl7pPr marL="1467612">
              <a:defRPr sz="1200"/>
            </a:lvl7pPr>
            <a:lvl8pPr marL="1467612">
              <a:defRPr sz="1200"/>
            </a:lvl8pPr>
            <a:lvl9pPr marL="1467612">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4/28/2023</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380099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811" y="1514475"/>
            <a:ext cx="10572328"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4/28/2023</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5052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4/28/2023</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777790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nchor="b">
            <a:noAutofit/>
          </a:bodyPr>
          <a:lstStyle>
            <a:lvl1pPr algn="l">
              <a:defRPr sz="2400" b="0"/>
            </a:lvl1pPr>
          </a:lstStyle>
          <a:p>
            <a:r>
              <a:rPr lang="en-US"/>
              <a:t>Click to edit Master title style</a:t>
            </a:r>
            <a:endParaRPr/>
          </a:p>
        </p:txBody>
      </p:sp>
      <p:sp>
        <p:nvSpPr>
          <p:cNvPr id="4" name="Text Placeholder 3"/>
          <p:cNvSpPr>
            <a:spLocks noGrp="1"/>
          </p:cNvSpPr>
          <p:nvPr>
            <p:ph type="body" sz="half" idx="2"/>
          </p:nvPr>
        </p:nvSpPr>
        <p:spPr>
          <a:xfrm>
            <a:off x="1522809" y="3429000"/>
            <a:ext cx="2743915" cy="2743200"/>
          </a:xfrm>
        </p:spPr>
        <p:txBody>
          <a:bodyPr anchor="b">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Content Placeholder 2"/>
          <p:cNvSpPr>
            <a:spLocks noGrp="1"/>
          </p:cNvSpPr>
          <p:nvPr>
            <p:ph idx="1"/>
          </p:nvPr>
        </p:nvSpPr>
        <p:spPr>
          <a:xfrm>
            <a:off x="4711250" y="1905000"/>
            <a:ext cx="5670757" cy="40386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baseline="0"/>
            </a:lvl7pPr>
            <a:lvl8pPr>
              <a:defRPr sz="1200" baseline="0"/>
            </a:lvl8pPr>
            <a:lvl9pPr>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8991" y="1630824"/>
            <a:ext cx="6292667"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4/28/2023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825562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nchor="b">
            <a:noAutofit/>
          </a:bodyPr>
          <a:lstStyle>
            <a:lvl1pPr algn="l">
              <a:defRPr sz="2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6294" y="1884311"/>
            <a:ext cx="5670757" cy="4041648"/>
          </a:xfrm>
          <a:solidFill>
            <a:schemeClr val="bg1"/>
          </a:solidFill>
        </p:spPr>
        <p:txBody>
          <a:bodyPr tIns="914400">
            <a:normAutofit/>
          </a:bodyPr>
          <a:lstStyle>
            <a:lvl1pPr marL="0" indent="0" algn="ctr">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grpSp>
        <p:nvGrpSpPr>
          <p:cNvPr id="614" name="frame" descr="Box graphic"/>
          <p:cNvGrpSpPr/>
          <p:nvPr/>
        </p:nvGrpSpPr>
        <p:grpSpPr bwMode="invGray">
          <a:xfrm flipH="1">
            <a:off x="1447877" y="1630824"/>
            <a:ext cx="6292667"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grpSp>
      <p:sp>
        <p:nvSpPr>
          <p:cNvPr id="4" name="Text Placeholder 3"/>
          <p:cNvSpPr>
            <a:spLocks noGrp="1"/>
          </p:cNvSpPr>
          <p:nvPr>
            <p:ph type="body" sz="half" idx="2"/>
          </p:nvPr>
        </p:nvSpPr>
        <p:spPr>
          <a:xfrm>
            <a:off x="7908018" y="3411748"/>
            <a:ext cx="2743915" cy="2743200"/>
          </a:xfrm>
        </p:spPr>
        <p:txBody>
          <a:bodyPr anchor="b">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4/28/2023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06055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811" y="274638"/>
            <a:ext cx="9146380"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11" y="1905000"/>
            <a:ext cx="9146383"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810" y="6400801"/>
            <a:ext cx="6326247" cy="2762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7718" y="6400801"/>
            <a:ext cx="1244183" cy="276226"/>
          </a:xfrm>
          <a:prstGeom prst="rect">
            <a:avLst/>
          </a:prstGeom>
        </p:spPr>
        <p:txBody>
          <a:bodyPr vert="horz" lIns="91440" tIns="45720" rIns="91440" bIns="45720" rtlCol="0" anchor="ctr"/>
          <a:lstStyle>
            <a:lvl1pPr algn="r">
              <a:defRPr sz="900">
                <a:solidFill>
                  <a:schemeClr val="tx1">
                    <a:tint val="75000"/>
                  </a:schemeClr>
                </a:solidFill>
              </a:defRPr>
            </a:lvl1pPr>
          </a:lstStyle>
          <a:p>
            <a:fld id="{9AFE8FB1-0A7A-443E-AAF7-31D4FA1AA312}" type="datetimeFigureOut">
              <a:rPr lang="en-US" smtClean="0"/>
              <a:pPr/>
              <a:t>4/28/2023</a:t>
            </a:fld>
            <a:endParaRPr lang="en-US" dirty="0"/>
          </a:p>
        </p:txBody>
      </p:sp>
      <p:sp>
        <p:nvSpPr>
          <p:cNvPr id="6" name="Slide Number Placeholder 5"/>
          <p:cNvSpPr>
            <a:spLocks noGrp="1"/>
          </p:cNvSpPr>
          <p:nvPr>
            <p:ph type="sldNum" sz="quarter" idx="4"/>
          </p:nvPr>
        </p:nvSpPr>
        <p:spPr>
          <a:xfrm>
            <a:off x="9525894" y="6400801"/>
            <a:ext cx="1143300" cy="276226"/>
          </a:xfrm>
          <a:prstGeom prst="rect">
            <a:avLst/>
          </a:prstGeom>
        </p:spPr>
        <p:txBody>
          <a:bodyPr vert="horz" lIns="91440" tIns="45720" rIns="91440" bIns="45720" rtlCol="0" anchor="ctr"/>
          <a:lstStyle>
            <a:lvl1pPr algn="r">
              <a:defRPr sz="9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3748174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05740" indent="-205740" algn="l" defTabSz="685800" rtl="0" eaLnBrk="1" latinLnBrk="0" hangingPunct="1">
        <a:lnSpc>
          <a:spcPct val="90000"/>
        </a:lnSpc>
        <a:spcBef>
          <a:spcPts val="1350"/>
        </a:spcBef>
        <a:buSzPct val="100000"/>
        <a:buFont typeface="Arial" pitchFamily="34" charset="0"/>
        <a:buChar char="▪"/>
        <a:defRPr sz="1800" kern="1200">
          <a:solidFill>
            <a:schemeClr val="tx1"/>
          </a:solidFill>
          <a:latin typeface="+mn-lt"/>
          <a:ea typeface="+mn-ea"/>
          <a:cs typeface="+mn-cs"/>
        </a:defRPr>
      </a:lvl1pPr>
      <a:lvl2pPr marL="432054" indent="-205740" algn="l" defTabSz="685800" rtl="0" eaLnBrk="1" latinLnBrk="0" hangingPunct="1">
        <a:lnSpc>
          <a:spcPct val="90000"/>
        </a:lnSpc>
        <a:spcBef>
          <a:spcPts val="450"/>
        </a:spcBef>
        <a:buSzPct val="100000"/>
        <a:buFont typeface="Consolas" pitchFamily="49" charset="0"/>
        <a:buChar char="–"/>
        <a:defRPr sz="1500" kern="1200">
          <a:solidFill>
            <a:schemeClr val="tx1"/>
          </a:solidFill>
          <a:latin typeface="+mn-lt"/>
          <a:ea typeface="+mn-ea"/>
          <a:cs typeface="+mn-cs"/>
        </a:defRPr>
      </a:lvl2pPr>
      <a:lvl3pPr marL="603504" indent="-171450" algn="l" defTabSz="685800" rtl="0" eaLnBrk="1" latinLnBrk="0" hangingPunct="1">
        <a:lnSpc>
          <a:spcPct val="90000"/>
        </a:lnSpc>
        <a:spcBef>
          <a:spcPts val="450"/>
        </a:spcBef>
        <a:buSzPct val="100000"/>
        <a:buFont typeface="Arial" pitchFamily="34" charset="0"/>
        <a:buChar char="▪"/>
        <a:defRPr sz="1350" kern="1200">
          <a:solidFill>
            <a:schemeClr val="tx1"/>
          </a:solidFill>
          <a:latin typeface="+mn-lt"/>
          <a:ea typeface="+mn-ea"/>
          <a:cs typeface="+mn-cs"/>
        </a:defRPr>
      </a:lvl3pPr>
      <a:lvl4pPr marL="774954" indent="-171450" algn="l" defTabSz="685800" rtl="0" eaLnBrk="1" latinLnBrk="0" hangingPunct="1">
        <a:lnSpc>
          <a:spcPct val="90000"/>
        </a:lnSpc>
        <a:spcBef>
          <a:spcPts val="450"/>
        </a:spcBef>
        <a:buSzPct val="100000"/>
        <a:buFont typeface="Consolas" pitchFamily="49" charset="0"/>
        <a:buChar char="–"/>
        <a:defRPr sz="1200" kern="1200">
          <a:solidFill>
            <a:schemeClr val="tx1"/>
          </a:solidFill>
          <a:latin typeface="+mn-lt"/>
          <a:ea typeface="+mn-ea"/>
          <a:cs typeface="+mn-cs"/>
        </a:defRPr>
      </a:lvl4pPr>
      <a:lvl5pPr marL="946404" indent="-171450" algn="l" defTabSz="685800" rtl="0" eaLnBrk="1" latinLnBrk="0" hangingPunct="1">
        <a:lnSpc>
          <a:spcPct val="90000"/>
        </a:lnSpc>
        <a:spcBef>
          <a:spcPts val="450"/>
        </a:spcBef>
        <a:buSzPct val="100000"/>
        <a:buFont typeface="Arial" pitchFamily="34" charset="0"/>
        <a:buChar char="▪"/>
        <a:defRPr sz="1200" kern="1200">
          <a:solidFill>
            <a:schemeClr val="tx1"/>
          </a:solidFill>
          <a:latin typeface="+mn-lt"/>
          <a:ea typeface="+mn-ea"/>
          <a:cs typeface="+mn-cs"/>
        </a:defRPr>
      </a:lvl5pPr>
      <a:lvl6pPr marL="1117854" indent="-171450" algn="l" defTabSz="685800" rtl="0" eaLnBrk="1" latinLnBrk="0" hangingPunct="1">
        <a:lnSpc>
          <a:spcPct val="90000"/>
        </a:lnSpc>
        <a:spcBef>
          <a:spcPts val="450"/>
        </a:spcBef>
        <a:buSzPct val="100000"/>
        <a:buFont typeface="Consolas" pitchFamily="49" charset="0"/>
        <a:buChar char="–"/>
        <a:defRPr sz="1200" kern="1200">
          <a:solidFill>
            <a:schemeClr val="tx1"/>
          </a:solidFill>
          <a:latin typeface="+mn-lt"/>
          <a:ea typeface="+mn-ea"/>
          <a:cs typeface="+mn-cs"/>
        </a:defRPr>
      </a:lvl6pPr>
      <a:lvl7pPr marL="1289304" indent="-171450" algn="l" defTabSz="685800" rtl="0" eaLnBrk="1" latinLnBrk="0" hangingPunct="1">
        <a:lnSpc>
          <a:spcPct val="90000"/>
        </a:lnSpc>
        <a:spcBef>
          <a:spcPts val="450"/>
        </a:spcBef>
        <a:buSzPct val="100000"/>
        <a:buFont typeface="Arial" pitchFamily="34" charset="0"/>
        <a:buChar char="▪"/>
        <a:defRPr sz="1200" kern="1200">
          <a:solidFill>
            <a:schemeClr val="tx1"/>
          </a:solidFill>
          <a:latin typeface="+mn-lt"/>
          <a:ea typeface="+mn-ea"/>
          <a:cs typeface="+mn-cs"/>
        </a:defRPr>
      </a:lvl7pPr>
      <a:lvl8pPr marL="1460754" indent="-171450" algn="l" defTabSz="685800" rtl="0" eaLnBrk="1" latinLnBrk="0" hangingPunct="1">
        <a:lnSpc>
          <a:spcPct val="90000"/>
        </a:lnSpc>
        <a:spcBef>
          <a:spcPts val="450"/>
        </a:spcBef>
        <a:buSzPct val="100000"/>
        <a:buFont typeface="Consolas" pitchFamily="49" charset="0"/>
        <a:buChar char="–"/>
        <a:defRPr sz="1200" kern="1200">
          <a:solidFill>
            <a:schemeClr val="tx1"/>
          </a:solidFill>
          <a:latin typeface="+mn-lt"/>
          <a:ea typeface="+mn-ea"/>
          <a:cs typeface="+mn-cs"/>
        </a:defRPr>
      </a:lvl8pPr>
      <a:lvl9pPr marL="1632204" indent="-171450" algn="l" defTabSz="685800" rtl="0" eaLnBrk="1" latinLnBrk="0" hangingPunct="1">
        <a:lnSpc>
          <a:spcPct val="90000"/>
        </a:lnSpc>
        <a:spcBef>
          <a:spcPts val="450"/>
        </a:spcBef>
        <a:buSzPct val="100000"/>
        <a:buFont typeface="Arial" pitchFamily="34" charset="0"/>
        <a:buChar char="▪"/>
        <a:defRPr sz="12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8A8DA-ED0A-42B6-9B5E-26CF8109BED2}" type="datetimeFigureOut">
              <a:rPr lang="en-US" smtClean="0"/>
              <a:t>4/28/2023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AB651-6885-4883-A940-0AF2511A68E5}" type="slidenum">
              <a:rPr lang="en-US" smtClean="0"/>
              <a:t>‹#›</a:t>
            </a:fld>
            <a:endParaRPr lang="en-US"/>
          </a:p>
        </p:txBody>
      </p:sp>
    </p:spTree>
    <p:extLst>
      <p:ext uri="{BB962C8B-B14F-4D97-AF65-F5344CB8AC3E}">
        <p14:creationId xmlns:p14="http://schemas.microsoft.com/office/powerpoint/2010/main" val="3969191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F08E-66C6-4EDC-8514-0ADED50633DF}"/>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F257BB5-FF1C-40BE-B919-3E2C53CB60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39672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pPr algn="ctr"/>
            <a:r>
              <a:rPr lang="en-US" sz="3600" dirty="0"/>
              <a:t>COMFORT AND RELIEF </a:t>
            </a:r>
            <a:br>
              <a:rPr lang="en-US" sz="3600" dirty="0"/>
            </a:br>
            <a:r>
              <a:rPr lang="en-US" sz="3600" dirty="0"/>
              <a:t>FOR THE AFFLICTED</a:t>
            </a:r>
          </a:p>
        </p:txBody>
      </p:sp>
      <p:sp>
        <p:nvSpPr>
          <p:cNvPr id="14" name="Content Placeholder 13"/>
          <p:cNvSpPr>
            <a:spLocks noGrp="1"/>
          </p:cNvSpPr>
          <p:nvPr>
            <p:ph idx="1"/>
          </p:nvPr>
        </p:nvSpPr>
        <p:spPr/>
        <p:txBody>
          <a:bodyPr>
            <a:normAutofit/>
          </a:bodyPr>
          <a:lstStyle/>
          <a:p>
            <a:pPr marL="514350" indent="-514350">
              <a:buFont typeface="+mj-lt"/>
              <a:buAutoNum type="arabicPeriod"/>
            </a:pPr>
            <a:r>
              <a:rPr lang="en-US" sz="2700" dirty="0"/>
              <a:t>THE COMFORT OF CHRIST’S RETURN (I </a:t>
            </a:r>
            <a:r>
              <a:rPr lang="en-US" sz="2700" dirty="0" err="1"/>
              <a:t>Thes</a:t>
            </a:r>
            <a:r>
              <a:rPr lang="en-US" sz="2700" dirty="0"/>
              <a:t>. 1:10; 2:19; 3:13; 4:13-18; 5:9-10,23; Phil. 3:7-14; Rev. 21:4)</a:t>
            </a:r>
          </a:p>
          <a:p>
            <a:pPr marL="514350" indent="-514350">
              <a:buFont typeface="+mj-lt"/>
              <a:buAutoNum type="arabicPeriod"/>
            </a:pPr>
            <a:r>
              <a:rPr lang="en-US" sz="2700" dirty="0"/>
              <a:t>THE COMFORT OF  APPRECIATION (II </a:t>
            </a:r>
            <a:r>
              <a:rPr lang="en-US" sz="2700" dirty="0" err="1"/>
              <a:t>Thes</a:t>
            </a:r>
            <a:r>
              <a:rPr lang="en-US" sz="2700" dirty="0"/>
              <a:t>. 1:3-4; Mt. 25:21,24)</a:t>
            </a:r>
          </a:p>
          <a:p>
            <a:pPr marL="514350" indent="-514350">
              <a:buFont typeface="+mj-lt"/>
              <a:buAutoNum type="arabicPeriod"/>
            </a:pPr>
            <a:r>
              <a:rPr lang="en-US" sz="2700" dirty="0"/>
              <a:t>THE COMFORT OF PURPOSE (II </a:t>
            </a:r>
            <a:r>
              <a:rPr lang="en-US" sz="2700" dirty="0" err="1"/>
              <a:t>Thes</a:t>
            </a:r>
            <a:r>
              <a:rPr lang="en-US" sz="2700" dirty="0"/>
              <a:t>. 1:5)</a:t>
            </a:r>
          </a:p>
          <a:p>
            <a:pPr marL="514350" indent="-514350">
              <a:buFont typeface="+mj-lt"/>
              <a:buAutoNum type="arabicPeriod"/>
            </a:pPr>
            <a:r>
              <a:rPr lang="en-US" sz="2700" dirty="0"/>
              <a:t>THE COMFORT OF WORTHINESS (II </a:t>
            </a:r>
            <a:r>
              <a:rPr lang="en-US" sz="2700" dirty="0" err="1"/>
              <a:t>Thes</a:t>
            </a:r>
            <a:r>
              <a:rPr lang="en-US" sz="2700" dirty="0"/>
              <a:t>. 1:5; Gal. 6:17; Acts 5:40-42)</a:t>
            </a:r>
          </a:p>
        </p:txBody>
      </p:sp>
    </p:spTree>
    <p:extLst>
      <p:ext uri="{BB962C8B-B14F-4D97-AF65-F5344CB8AC3E}">
        <p14:creationId xmlns:p14="http://schemas.microsoft.com/office/powerpoint/2010/main" val="344022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3600" dirty="0"/>
              <a:t>COMFORT FROM JUDGMENT</a:t>
            </a:r>
          </a:p>
        </p:txBody>
      </p:sp>
      <p:sp>
        <p:nvSpPr>
          <p:cNvPr id="14" name="Content Placeholder 13"/>
          <p:cNvSpPr>
            <a:spLocks noGrp="1"/>
          </p:cNvSpPr>
          <p:nvPr>
            <p:ph idx="1"/>
          </p:nvPr>
        </p:nvSpPr>
        <p:spPr/>
        <p:txBody>
          <a:bodyPr>
            <a:normAutofit/>
          </a:bodyPr>
          <a:lstStyle/>
          <a:p>
            <a:r>
              <a:rPr lang="en-US" sz="2700" dirty="0"/>
              <a:t>I Thessalonians 5:1-3,9,11 – Comfort that you aren’t the ones being judged</a:t>
            </a:r>
          </a:p>
          <a:p>
            <a:r>
              <a:rPr lang="en-US" sz="2700" dirty="0"/>
              <a:t>II Thessalonians 1:5-10 – Relief that comes from others being judged</a:t>
            </a:r>
          </a:p>
        </p:txBody>
      </p:sp>
    </p:spTree>
    <p:extLst>
      <p:ext uri="{BB962C8B-B14F-4D97-AF65-F5344CB8AC3E}">
        <p14:creationId xmlns:p14="http://schemas.microsoft.com/office/powerpoint/2010/main" val="110219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3600" dirty="0"/>
              <a:t>COMFORT FROM JUDGMENT?</a:t>
            </a:r>
          </a:p>
        </p:txBody>
      </p:sp>
      <p:sp>
        <p:nvSpPr>
          <p:cNvPr id="14" name="Content Placeholder 13"/>
          <p:cNvSpPr>
            <a:spLocks noGrp="1"/>
          </p:cNvSpPr>
          <p:nvPr>
            <p:ph idx="1"/>
          </p:nvPr>
        </p:nvSpPr>
        <p:spPr/>
        <p:txBody>
          <a:bodyPr>
            <a:normAutofit/>
          </a:bodyPr>
          <a:lstStyle/>
          <a:p>
            <a:r>
              <a:rPr lang="en-US" sz="2700" dirty="0"/>
              <a:t>Most Christians are afraid of judgment</a:t>
            </a:r>
          </a:p>
          <a:p>
            <a:r>
              <a:rPr lang="en-US" sz="2700" dirty="0"/>
              <a:t>Many Christians are ashamed of judgment (it makes people feel uncomfortable and will scare them away)</a:t>
            </a:r>
          </a:p>
          <a:p>
            <a:r>
              <a:rPr lang="en-US" sz="2700" dirty="0"/>
              <a:t>Many Christians see judgment as being un-Christ-like.  We focus on mercy and love and forgiveness instead.</a:t>
            </a:r>
          </a:p>
          <a:p>
            <a:r>
              <a:rPr lang="en-US" sz="2700" dirty="0"/>
              <a:t>This is a mistake!</a:t>
            </a:r>
          </a:p>
        </p:txBody>
      </p:sp>
    </p:spTree>
    <p:extLst>
      <p:ext uri="{BB962C8B-B14F-4D97-AF65-F5344CB8AC3E}">
        <p14:creationId xmlns:p14="http://schemas.microsoft.com/office/powerpoint/2010/main" val="217273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3600" dirty="0"/>
              <a:t>JUDGMENT</a:t>
            </a:r>
          </a:p>
        </p:txBody>
      </p:sp>
      <p:sp>
        <p:nvSpPr>
          <p:cNvPr id="14" name="Content Placeholder 13"/>
          <p:cNvSpPr>
            <a:spLocks noGrp="1"/>
          </p:cNvSpPr>
          <p:nvPr>
            <p:ph idx="1"/>
          </p:nvPr>
        </p:nvSpPr>
        <p:spPr/>
        <p:txBody>
          <a:bodyPr>
            <a:normAutofit/>
          </a:bodyPr>
          <a:lstStyle/>
          <a:p>
            <a:r>
              <a:rPr lang="en-US" sz="2700" dirty="0"/>
              <a:t>Luke 12:42-49 (!!!)</a:t>
            </a:r>
          </a:p>
          <a:p>
            <a:r>
              <a:rPr lang="en-US" sz="2700" dirty="0"/>
              <a:t>Numbers 34:6-7</a:t>
            </a:r>
          </a:p>
          <a:p>
            <a:r>
              <a:rPr lang="en-US" sz="2700" dirty="0"/>
              <a:t>Hebrews 10:30-31</a:t>
            </a:r>
          </a:p>
          <a:p>
            <a:r>
              <a:rPr lang="en-US" sz="2700" dirty="0"/>
              <a:t>Romans 11:22 – “Behold  then the kindness and severity of God; to those who fell, severity, but to you, God’s kindness…”</a:t>
            </a:r>
          </a:p>
          <a:p>
            <a:r>
              <a:rPr lang="en-US" sz="2700" dirty="0"/>
              <a:t>The song on the shore of the Red Sea (Ex. 15:1-6; 14:30-31; 15:13) – Judgment was not against them…it was for them!</a:t>
            </a:r>
          </a:p>
          <a:p>
            <a:r>
              <a:rPr lang="en-US" sz="2700" dirty="0"/>
              <a:t>Matthew 23:23 (!!!)</a:t>
            </a:r>
          </a:p>
        </p:txBody>
      </p:sp>
    </p:spTree>
    <p:extLst>
      <p:ext uri="{BB962C8B-B14F-4D97-AF65-F5344CB8AC3E}">
        <p14:creationId xmlns:p14="http://schemas.microsoft.com/office/powerpoint/2010/main" val="48145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93058" y="274637"/>
            <a:ext cx="11698941" cy="950539"/>
          </a:xfrm>
        </p:spPr>
        <p:txBody>
          <a:bodyPr>
            <a:normAutofit/>
          </a:bodyPr>
          <a:lstStyle/>
          <a:p>
            <a:pPr algn="ctr"/>
            <a:r>
              <a:rPr lang="en-US" sz="3600" dirty="0"/>
              <a:t>JUDGMENT IN THE THESSALONIAN LETTERS</a:t>
            </a:r>
          </a:p>
        </p:txBody>
      </p:sp>
      <p:sp>
        <p:nvSpPr>
          <p:cNvPr id="14" name="Content Placeholder 13"/>
          <p:cNvSpPr>
            <a:spLocks noGrp="1"/>
          </p:cNvSpPr>
          <p:nvPr>
            <p:ph idx="1"/>
          </p:nvPr>
        </p:nvSpPr>
        <p:spPr/>
        <p:txBody>
          <a:bodyPr>
            <a:normAutofit fontScale="85000" lnSpcReduction="10000"/>
          </a:bodyPr>
          <a:lstStyle/>
          <a:p>
            <a:r>
              <a:rPr lang="en-US" sz="2700" dirty="0"/>
              <a:t>“…Wrath to come” (I </a:t>
            </a:r>
            <a:r>
              <a:rPr lang="en-US" sz="2700" dirty="0" err="1"/>
              <a:t>Thes</a:t>
            </a:r>
            <a:r>
              <a:rPr lang="en-US" sz="2700" dirty="0"/>
              <a:t>. 1:10)</a:t>
            </a:r>
          </a:p>
          <a:p>
            <a:r>
              <a:rPr lang="en-US" sz="2700" dirty="0"/>
              <a:t>“…With the result  that they always fill up the measure of their sins. But wrath has come upon them to the utmost.” (I </a:t>
            </a:r>
            <a:r>
              <a:rPr lang="en-US" sz="2700" dirty="0" err="1"/>
              <a:t>Thes</a:t>
            </a:r>
            <a:r>
              <a:rPr lang="en-US" sz="2700" dirty="0"/>
              <a:t>. 2:16) </a:t>
            </a:r>
          </a:p>
          <a:p>
            <a:r>
              <a:rPr lang="en-US" sz="2700" dirty="0"/>
              <a:t>“…The Lord is the avenger  in all these things (I </a:t>
            </a:r>
            <a:r>
              <a:rPr lang="en-US" sz="2700" dirty="0" err="1"/>
              <a:t>Thes</a:t>
            </a:r>
            <a:r>
              <a:rPr lang="en-US" sz="2700" dirty="0"/>
              <a:t>. 4:6)</a:t>
            </a:r>
          </a:p>
          <a:p>
            <a:r>
              <a:rPr lang="en-US" sz="2700" dirty="0"/>
              <a:t>“…Destruction will come upon them suddenly like labor pains upon a woman with child, and they will not escape.” (I </a:t>
            </a:r>
            <a:r>
              <a:rPr lang="en-US" sz="2700" dirty="0" err="1"/>
              <a:t>Thes</a:t>
            </a:r>
            <a:r>
              <a:rPr lang="en-US" sz="2700" dirty="0"/>
              <a:t>. 5:3)</a:t>
            </a:r>
          </a:p>
          <a:p>
            <a:r>
              <a:rPr lang="en-US" sz="2700" dirty="0"/>
              <a:t>“For after all, it is only just for God to repay with affliction those who afflict you,” (II </a:t>
            </a:r>
            <a:r>
              <a:rPr lang="en-US" sz="2700" dirty="0" err="1"/>
              <a:t>Thes</a:t>
            </a:r>
            <a:r>
              <a:rPr lang="en-US" sz="2700" dirty="0"/>
              <a:t>. 1:6)</a:t>
            </a:r>
          </a:p>
          <a:p>
            <a:r>
              <a:rPr lang="en-US" sz="2700" dirty="0"/>
              <a:t>“Dealing out retribution to those who do not know God”  (II </a:t>
            </a:r>
            <a:r>
              <a:rPr lang="en-US" sz="2700" dirty="0" err="1"/>
              <a:t>Thes</a:t>
            </a:r>
            <a:r>
              <a:rPr lang="en-US" sz="2700" dirty="0"/>
              <a:t>. 1:8)</a:t>
            </a:r>
          </a:p>
          <a:p>
            <a:r>
              <a:rPr lang="en-US" sz="2700" dirty="0"/>
              <a:t>“These will pay the penalty of eternal destruction away from the presence of the Lord (II </a:t>
            </a:r>
            <a:r>
              <a:rPr lang="en-US" sz="2700" dirty="0" err="1"/>
              <a:t>Thes</a:t>
            </a:r>
            <a:r>
              <a:rPr lang="en-US" sz="2700" dirty="0"/>
              <a:t>. 1:9)</a:t>
            </a:r>
          </a:p>
        </p:txBody>
      </p:sp>
    </p:spTree>
    <p:extLst>
      <p:ext uri="{BB962C8B-B14F-4D97-AF65-F5344CB8AC3E}">
        <p14:creationId xmlns:p14="http://schemas.microsoft.com/office/powerpoint/2010/main" val="608860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pPr algn="ctr"/>
            <a:r>
              <a:rPr lang="en-US" sz="3600" dirty="0"/>
              <a:t>JUDGMENT IS RIGHT</a:t>
            </a:r>
            <a:br>
              <a:rPr lang="en-US" sz="3600" dirty="0"/>
            </a:br>
            <a:r>
              <a:rPr lang="en-US" sz="3600" dirty="0"/>
              <a:t>II Thessalonians 1:5-6</a:t>
            </a:r>
          </a:p>
        </p:txBody>
      </p:sp>
      <p:sp>
        <p:nvSpPr>
          <p:cNvPr id="14" name="Content Placeholder 13"/>
          <p:cNvSpPr>
            <a:spLocks noGrp="1"/>
          </p:cNvSpPr>
          <p:nvPr>
            <p:ph idx="1"/>
          </p:nvPr>
        </p:nvSpPr>
        <p:spPr>
          <a:xfrm>
            <a:off x="1522811" y="1904999"/>
            <a:ext cx="9146383" cy="4325471"/>
          </a:xfrm>
        </p:spPr>
        <p:txBody>
          <a:bodyPr>
            <a:normAutofit/>
          </a:bodyPr>
          <a:lstStyle/>
          <a:p>
            <a:r>
              <a:rPr lang="en-US" sz="2700" dirty="0"/>
              <a:t>“This is a plain indication”</a:t>
            </a:r>
          </a:p>
          <a:p>
            <a:pPr lvl="2"/>
            <a:r>
              <a:rPr lang="en-US" sz="2250" dirty="0"/>
              <a:t>The fact that persecutors are hurting them is a clear indication that God is right to judge them?</a:t>
            </a:r>
          </a:p>
          <a:p>
            <a:pPr lvl="2"/>
            <a:r>
              <a:rPr lang="en-US" sz="2250" dirty="0"/>
              <a:t>The fact that the Christians had persevered and proven themselves worthy of the kingdom is a clear indication that God is right to come to their aid?</a:t>
            </a:r>
          </a:p>
          <a:p>
            <a:pPr lvl="2"/>
            <a:r>
              <a:rPr lang="en-US" sz="2250" dirty="0"/>
              <a:t>Both?</a:t>
            </a:r>
          </a:p>
          <a:p>
            <a:r>
              <a:rPr lang="en-US" sz="2700" dirty="0"/>
              <a:t>God’s judgment is righteous and just (II </a:t>
            </a:r>
            <a:r>
              <a:rPr lang="en-US" sz="2700" dirty="0" err="1"/>
              <a:t>Thes</a:t>
            </a:r>
            <a:r>
              <a:rPr lang="en-US" sz="2700" dirty="0"/>
              <a:t>. 1:5-6)</a:t>
            </a:r>
          </a:p>
        </p:txBody>
      </p:sp>
    </p:spTree>
    <p:extLst>
      <p:ext uri="{BB962C8B-B14F-4D97-AF65-F5344CB8AC3E}">
        <p14:creationId xmlns:p14="http://schemas.microsoft.com/office/powerpoint/2010/main" val="334041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fade">
                                      <p:cBhvr>
                                        <p:cTn id="16" dur="500"/>
                                        <p:tgtEl>
                                          <p:spTgt spid="1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fade">
                                      <p:cBhvr>
                                        <p:cTn id="21"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3600" dirty="0"/>
              <a:t>THE WORLD WANTS WHAT WE HAVE</a:t>
            </a:r>
          </a:p>
        </p:txBody>
      </p:sp>
      <p:sp>
        <p:nvSpPr>
          <p:cNvPr id="14" name="Content Placeholder 13"/>
          <p:cNvSpPr>
            <a:spLocks noGrp="1"/>
          </p:cNvSpPr>
          <p:nvPr>
            <p:ph idx="1"/>
          </p:nvPr>
        </p:nvSpPr>
        <p:spPr/>
        <p:txBody>
          <a:bodyPr>
            <a:normAutofit fontScale="92500" lnSpcReduction="20000"/>
          </a:bodyPr>
          <a:lstStyle/>
          <a:p>
            <a:r>
              <a:rPr lang="en-US" sz="2700" dirty="0"/>
              <a:t>We aren’t the only ones who feel affliction</a:t>
            </a:r>
          </a:p>
          <a:p>
            <a:r>
              <a:rPr lang="en-US" sz="2700" dirty="0"/>
              <a:t>The world who rejected God was not prepared for how far some would dive into the darkness</a:t>
            </a:r>
          </a:p>
          <a:p>
            <a:r>
              <a:rPr lang="en-US" sz="2700" dirty="0"/>
              <a:t>Now, what can they do?  We don’t have the ability to punish people adequately for such depths of evil.  Often, the villains crave death or take their own life. </a:t>
            </a:r>
          </a:p>
          <a:p>
            <a:r>
              <a:rPr lang="en-US" sz="2700" dirty="0"/>
              <a:t>The world turns to laws… but that won’t work.  Darkness doesn’t care about your rules.</a:t>
            </a:r>
          </a:p>
          <a:p>
            <a:r>
              <a:rPr lang="en-US" sz="2700" dirty="0"/>
              <a:t>The world turns to protests… but that won’t work.  It won’t change anything.  It won’t make what was wrong, right.</a:t>
            </a:r>
          </a:p>
          <a:p>
            <a:r>
              <a:rPr lang="en-US" sz="2700" dirty="0"/>
              <a:t>The world needs what we have.</a:t>
            </a:r>
          </a:p>
        </p:txBody>
      </p:sp>
    </p:spTree>
    <p:extLst>
      <p:ext uri="{BB962C8B-B14F-4D97-AF65-F5344CB8AC3E}">
        <p14:creationId xmlns:p14="http://schemas.microsoft.com/office/powerpoint/2010/main" val="1983104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3600" dirty="0"/>
              <a:t>A DAY IS COMING…</a:t>
            </a:r>
          </a:p>
        </p:txBody>
      </p:sp>
      <p:sp>
        <p:nvSpPr>
          <p:cNvPr id="14" name="Content Placeholder 13"/>
          <p:cNvSpPr>
            <a:spLocks noGrp="1"/>
          </p:cNvSpPr>
          <p:nvPr>
            <p:ph idx="1"/>
          </p:nvPr>
        </p:nvSpPr>
        <p:spPr/>
        <p:txBody>
          <a:bodyPr>
            <a:normAutofit/>
          </a:bodyPr>
          <a:lstStyle/>
          <a:p>
            <a:r>
              <a:rPr lang="en-US" sz="2700" dirty="0"/>
              <a:t>Evil will be brought to an end along with all the affliction that comes with it (</a:t>
            </a:r>
            <a:r>
              <a:rPr lang="en-US" sz="2700" i="1" dirty="0">
                <a:solidFill>
                  <a:srgbClr val="FFFF00"/>
                </a:solidFill>
              </a:rPr>
              <a:t>Relief for the afflicted</a:t>
            </a:r>
            <a:r>
              <a:rPr lang="en-US" sz="2700" dirty="0"/>
              <a:t>)</a:t>
            </a:r>
          </a:p>
          <a:p>
            <a:r>
              <a:rPr lang="en-US" sz="2700" dirty="0"/>
              <a:t>Good will triumph over evil.  God wins!  We win with Him!  The Judgment is not against Christians… It is for us! (</a:t>
            </a:r>
            <a:r>
              <a:rPr lang="en-US" sz="2700" i="1" dirty="0">
                <a:solidFill>
                  <a:srgbClr val="FFFF00"/>
                </a:solidFill>
              </a:rPr>
              <a:t>Comfort worthy of the </a:t>
            </a:r>
            <a:r>
              <a:rPr lang="en-US" sz="2700" i="1">
                <a:solidFill>
                  <a:srgbClr val="FFFF00"/>
                </a:solidFill>
              </a:rPr>
              <a:t>Gospel</a:t>
            </a:r>
            <a:r>
              <a:rPr lang="en-US" sz="2700"/>
              <a:t>)</a:t>
            </a:r>
            <a:endParaRPr lang="en-US" sz="2700" dirty="0"/>
          </a:p>
        </p:txBody>
      </p:sp>
    </p:spTree>
    <p:extLst>
      <p:ext uri="{BB962C8B-B14F-4D97-AF65-F5344CB8AC3E}">
        <p14:creationId xmlns:p14="http://schemas.microsoft.com/office/powerpoint/2010/main" val="359601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DF28A-448B-C012-F2DD-461C4E8BBF88}"/>
              </a:ext>
            </a:extLst>
          </p:cNvPr>
          <p:cNvSpPr>
            <a:spLocks noGrp="1"/>
          </p:cNvSpPr>
          <p:nvPr>
            <p:ph type="ctrTitle"/>
          </p:nvPr>
        </p:nvSpPr>
        <p:spPr>
          <a:xfrm>
            <a:off x="2491433" y="2260833"/>
            <a:ext cx="7209134" cy="2000250"/>
          </a:xfrm>
        </p:spPr>
        <p:txBody>
          <a:bodyPr/>
          <a:lstStyle/>
          <a:p>
            <a:pPr algn="ctr"/>
            <a:r>
              <a:rPr lang="en-US" dirty="0"/>
              <a:t>RELIEF FOR THE AFFLICTED</a:t>
            </a:r>
          </a:p>
        </p:txBody>
      </p:sp>
      <p:sp>
        <p:nvSpPr>
          <p:cNvPr id="3" name="Subtitle 2">
            <a:extLst>
              <a:ext uri="{FF2B5EF4-FFF2-40B4-BE49-F238E27FC236}">
                <a16:creationId xmlns:a16="http://schemas.microsoft.com/office/drawing/2014/main" id="{F5AB1BB9-03DA-409B-1610-3F308AE2C5D6}"/>
              </a:ext>
            </a:extLst>
          </p:cNvPr>
          <p:cNvSpPr>
            <a:spLocks noGrp="1"/>
          </p:cNvSpPr>
          <p:nvPr>
            <p:ph type="subTitle" idx="1"/>
          </p:nvPr>
        </p:nvSpPr>
        <p:spPr>
          <a:xfrm>
            <a:off x="2666107" y="5180901"/>
            <a:ext cx="6859786" cy="1066800"/>
          </a:xfrm>
        </p:spPr>
        <p:txBody>
          <a:bodyPr>
            <a:normAutofit/>
          </a:bodyPr>
          <a:lstStyle/>
          <a:p>
            <a:pPr algn="ctr"/>
            <a:r>
              <a:rPr lang="en-US" sz="2800" dirty="0"/>
              <a:t>COMFORT  WORTHY  OF  THE  GOSPEL</a:t>
            </a:r>
          </a:p>
        </p:txBody>
      </p:sp>
    </p:spTree>
    <p:extLst>
      <p:ext uri="{BB962C8B-B14F-4D97-AF65-F5344CB8AC3E}">
        <p14:creationId xmlns:p14="http://schemas.microsoft.com/office/powerpoint/2010/main" val="889748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600" dirty="0"/>
              <a:t>GET READY</a:t>
            </a:r>
          </a:p>
        </p:txBody>
      </p:sp>
      <p:sp>
        <p:nvSpPr>
          <p:cNvPr id="14" name="Content Placeholder 13"/>
          <p:cNvSpPr>
            <a:spLocks noGrp="1"/>
          </p:cNvSpPr>
          <p:nvPr>
            <p:ph idx="1"/>
          </p:nvPr>
        </p:nvSpPr>
        <p:spPr/>
        <p:txBody>
          <a:bodyPr>
            <a:normAutofit/>
          </a:bodyPr>
          <a:lstStyle/>
          <a:p>
            <a:r>
              <a:rPr lang="en-US" sz="3000" dirty="0"/>
              <a:t>Make the most out of the assemblies (Heb. 10:25)</a:t>
            </a:r>
          </a:p>
          <a:p>
            <a:r>
              <a:rPr lang="en-US" sz="3000" dirty="0"/>
              <a:t>Consider the Biblical responses to persecution and affliction</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dissolv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dissolv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600" dirty="0"/>
              <a:t>AFFLICTION</a:t>
            </a:r>
          </a:p>
        </p:txBody>
      </p:sp>
      <p:sp>
        <p:nvSpPr>
          <p:cNvPr id="14" name="Content Placeholder 13"/>
          <p:cNvSpPr>
            <a:spLocks noGrp="1"/>
          </p:cNvSpPr>
          <p:nvPr>
            <p:ph idx="1"/>
          </p:nvPr>
        </p:nvSpPr>
        <p:spPr/>
        <p:txBody>
          <a:bodyPr>
            <a:normAutofit/>
          </a:bodyPr>
          <a:lstStyle/>
          <a:p>
            <a:r>
              <a:rPr lang="en-US" sz="3000" dirty="0"/>
              <a:t>Pressed together</a:t>
            </a:r>
          </a:p>
          <a:p>
            <a:r>
              <a:rPr lang="en-US" sz="3000" b="1" dirty="0"/>
              <a:t>Squeezed</a:t>
            </a:r>
          </a:p>
          <a:p>
            <a:r>
              <a:rPr lang="en-US" sz="3000" dirty="0"/>
              <a:t>Internal pain caused by external pressure</a:t>
            </a:r>
          </a:p>
          <a:p>
            <a:r>
              <a:rPr lang="en-US" sz="3000" dirty="0"/>
              <a:t>II Corinthians 7:5 – “For even when we came into Macedonia our flesh had no rest, but we were afflicted on every side: conflicts without, fears within.”</a:t>
            </a:r>
          </a:p>
        </p:txBody>
      </p:sp>
    </p:spTree>
    <p:extLst>
      <p:ext uri="{BB962C8B-B14F-4D97-AF65-F5344CB8AC3E}">
        <p14:creationId xmlns:p14="http://schemas.microsoft.com/office/powerpoint/2010/main" val="219923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fade">
                                      <p:cBhvr>
                                        <p:cTn id="16"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88675" y="274638"/>
            <a:ext cx="10664102" cy="1046682"/>
          </a:xfrm>
        </p:spPr>
        <p:txBody>
          <a:bodyPr>
            <a:noAutofit/>
          </a:bodyPr>
          <a:lstStyle/>
          <a:p>
            <a:r>
              <a:rPr lang="en-US" sz="3600" dirty="0"/>
              <a:t>THE THESSALONIANS UNDERSTOOD AFFLICTION</a:t>
            </a:r>
          </a:p>
        </p:txBody>
      </p:sp>
      <p:sp>
        <p:nvSpPr>
          <p:cNvPr id="14" name="Content Placeholder 13"/>
          <p:cNvSpPr>
            <a:spLocks noGrp="1"/>
          </p:cNvSpPr>
          <p:nvPr>
            <p:ph idx="1"/>
          </p:nvPr>
        </p:nvSpPr>
        <p:spPr/>
        <p:txBody>
          <a:bodyPr>
            <a:normAutofit fontScale="92500" lnSpcReduction="20000"/>
          </a:bodyPr>
          <a:lstStyle/>
          <a:p>
            <a:r>
              <a:rPr lang="en-US" sz="3000" dirty="0"/>
              <a:t>Paul faced persecution at </a:t>
            </a:r>
            <a:r>
              <a:rPr lang="en-US" sz="3000" dirty="0" err="1"/>
              <a:t>Phillipi</a:t>
            </a:r>
            <a:r>
              <a:rPr lang="en-US" sz="3000" dirty="0"/>
              <a:t> (Acts 16:19-26)</a:t>
            </a:r>
          </a:p>
          <a:p>
            <a:r>
              <a:rPr lang="en-US" sz="3000" dirty="0"/>
              <a:t>The Thessalonians faced the persecution instead (Acts 17:1-9)</a:t>
            </a:r>
          </a:p>
          <a:p>
            <a:r>
              <a:rPr lang="en-US" sz="3000" dirty="0"/>
              <a:t>The Philippians wanted to forget all about the incident (Acts 16:36-39)</a:t>
            </a:r>
          </a:p>
          <a:p>
            <a:r>
              <a:rPr lang="en-US" sz="3000" dirty="0"/>
              <a:t>The Thessalonian persecutors were more zealous and relentless (Acts 17:13-15)</a:t>
            </a:r>
          </a:p>
          <a:p>
            <a:r>
              <a:rPr lang="en-US" sz="3000" dirty="0"/>
              <a:t>Having failed to capture Paul, when the persecutors went home, they lived side by side with the new Christians at Thessalonica.  These Christians knew what it was like to feel squeezed.</a:t>
            </a:r>
          </a:p>
        </p:txBody>
      </p:sp>
    </p:spTree>
    <p:extLst>
      <p:ext uri="{BB962C8B-B14F-4D97-AF65-F5344CB8AC3E}">
        <p14:creationId xmlns:p14="http://schemas.microsoft.com/office/powerpoint/2010/main" val="2262428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88675" y="274638"/>
            <a:ext cx="10664102" cy="1046682"/>
          </a:xfrm>
        </p:spPr>
        <p:txBody>
          <a:bodyPr>
            <a:noAutofit/>
          </a:bodyPr>
          <a:lstStyle/>
          <a:p>
            <a:r>
              <a:rPr lang="en-US" sz="3600" dirty="0"/>
              <a:t>THE THESSALONIANS UNDERSTOOD AFFLICTION</a:t>
            </a:r>
          </a:p>
        </p:txBody>
      </p:sp>
      <p:sp>
        <p:nvSpPr>
          <p:cNvPr id="14" name="Content Placeholder 13"/>
          <p:cNvSpPr>
            <a:spLocks noGrp="1"/>
          </p:cNvSpPr>
          <p:nvPr>
            <p:ph idx="1"/>
          </p:nvPr>
        </p:nvSpPr>
        <p:spPr/>
        <p:txBody>
          <a:bodyPr>
            <a:normAutofit/>
          </a:bodyPr>
          <a:lstStyle/>
          <a:p>
            <a:r>
              <a:rPr lang="en-US" sz="3000" dirty="0"/>
              <a:t>“Great ordeal of affliction” (II Cor. 8:2)</a:t>
            </a:r>
          </a:p>
          <a:p>
            <a:r>
              <a:rPr lang="en-US" sz="3000" dirty="0"/>
              <a:t>“Received the word in much tribulation” (I </a:t>
            </a:r>
            <a:r>
              <a:rPr lang="en-US" sz="3000" dirty="0" err="1"/>
              <a:t>Thes</a:t>
            </a:r>
            <a:r>
              <a:rPr lang="en-US" sz="3000" dirty="0"/>
              <a:t>. 1:6)</a:t>
            </a:r>
          </a:p>
          <a:p>
            <a:r>
              <a:rPr lang="en-US" sz="3000" dirty="0"/>
              <a:t>“Endured the same sufferings at the hands of your own countrymen” (I </a:t>
            </a:r>
            <a:r>
              <a:rPr lang="en-US" sz="3000" dirty="0" err="1"/>
              <a:t>Thes</a:t>
            </a:r>
            <a:r>
              <a:rPr lang="en-US" sz="3000" dirty="0"/>
              <a:t>. 2:14)</a:t>
            </a:r>
          </a:p>
          <a:p>
            <a:r>
              <a:rPr lang="en-US" sz="3000" dirty="0"/>
              <a:t>“All your persecutions and afflictions which you endure” (II </a:t>
            </a:r>
            <a:r>
              <a:rPr lang="en-US" sz="3000" dirty="0" err="1"/>
              <a:t>Thes</a:t>
            </a:r>
            <a:r>
              <a:rPr lang="en-US" sz="3000" dirty="0"/>
              <a:t>. 1:4)</a:t>
            </a:r>
          </a:p>
        </p:txBody>
      </p:sp>
    </p:spTree>
    <p:extLst>
      <p:ext uri="{BB962C8B-B14F-4D97-AF65-F5344CB8AC3E}">
        <p14:creationId xmlns:p14="http://schemas.microsoft.com/office/powerpoint/2010/main" val="171313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3600" dirty="0"/>
              <a:t>THE IMPACT OF THEIR AFFLICTION</a:t>
            </a:r>
          </a:p>
        </p:txBody>
      </p:sp>
      <p:sp>
        <p:nvSpPr>
          <p:cNvPr id="14" name="Content Placeholder 13"/>
          <p:cNvSpPr>
            <a:spLocks noGrp="1"/>
          </p:cNvSpPr>
          <p:nvPr>
            <p:ph idx="1"/>
          </p:nvPr>
        </p:nvSpPr>
        <p:spPr/>
        <p:txBody>
          <a:bodyPr>
            <a:normAutofit/>
          </a:bodyPr>
          <a:lstStyle/>
          <a:p>
            <a:r>
              <a:rPr lang="en-US" sz="3000" dirty="0"/>
              <a:t>They grew (II </a:t>
            </a:r>
            <a:r>
              <a:rPr lang="en-US" sz="3000" dirty="0" err="1"/>
              <a:t>Thes</a:t>
            </a:r>
            <a:r>
              <a:rPr lang="en-US" sz="3000" dirty="0"/>
              <a:t>. 1:3)</a:t>
            </a:r>
          </a:p>
          <a:p>
            <a:r>
              <a:rPr lang="en-US" sz="3000" dirty="0"/>
              <a:t>They persevered (II </a:t>
            </a:r>
            <a:r>
              <a:rPr lang="en-US" sz="3000" dirty="0" err="1"/>
              <a:t>Thes</a:t>
            </a:r>
            <a:r>
              <a:rPr lang="en-US" sz="3000" dirty="0"/>
              <a:t>. 1:4)</a:t>
            </a:r>
          </a:p>
          <a:p>
            <a:r>
              <a:rPr lang="en-US" sz="3000" dirty="0"/>
              <a:t>They didn’t just survive, they thrived!</a:t>
            </a:r>
          </a:p>
        </p:txBody>
      </p:sp>
    </p:spTree>
    <p:extLst>
      <p:ext uri="{BB962C8B-B14F-4D97-AF65-F5344CB8AC3E}">
        <p14:creationId xmlns:p14="http://schemas.microsoft.com/office/powerpoint/2010/main" val="28274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3600" dirty="0"/>
              <a:t>COMFORT AND RELIEF</a:t>
            </a:r>
          </a:p>
        </p:txBody>
      </p:sp>
      <p:sp>
        <p:nvSpPr>
          <p:cNvPr id="14" name="Content Placeholder 13"/>
          <p:cNvSpPr>
            <a:spLocks noGrp="1"/>
          </p:cNvSpPr>
          <p:nvPr>
            <p:ph idx="1"/>
          </p:nvPr>
        </p:nvSpPr>
        <p:spPr/>
        <p:txBody>
          <a:bodyPr>
            <a:normAutofit/>
          </a:bodyPr>
          <a:lstStyle/>
          <a:p>
            <a:r>
              <a:rPr lang="en-US" sz="3000" dirty="0"/>
              <a:t>Comfort</a:t>
            </a:r>
          </a:p>
          <a:p>
            <a:pPr lvl="1"/>
            <a:r>
              <a:rPr lang="en-US" sz="2700" dirty="0"/>
              <a:t>Theme to the Thessalonians (I </a:t>
            </a:r>
            <a:r>
              <a:rPr lang="en-US" sz="2700" dirty="0" err="1"/>
              <a:t>Thes</a:t>
            </a:r>
            <a:r>
              <a:rPr lang="en-US" sz="2700" dirty="0"/>
              <a:t>. 2:11; 3:2,7; 4:1,10,18; 5:11,14; II </a:t>
            </a:r>
            <a:r>
              <a:rPr lang="en-US" sz="2700" dirty="0" err="1"/>
              <a:t>Thes</a:t>
            </a:r>
            <a:r>
              <a:rPr lang="en-US" sz="2700" dirty="0"/>
              <a:t>. 2:17; 3:12)</a:t>
            </a:r>
          </a:p>
          <a:p>
            <a:pPr lvl="1"/>
            <a:r>
              <a:rPr lang="en-US" sz="2700" dirty="0"/>
              <a:t>Call to one’s side.  Strengthen and hold up</a:t>
            </a:r>
          </a:p>
          <a:p>
            <a:r>
              <a:rPr lang="en-US" sz="3000" dirty="0"/>
              <a:t>Relief</a:t>
            </a:r>
          </a:p>
          <a:p>
            <a:pPr lvl="1"/>
            <a:r>
              <a:rPr lang="en-US" sz="2700" dirty="0"/>
              <a:t>Freedom.  Eased.  Relaxed</a:t>
            </a:r>
          </a:p>
          <a:p>
            <a:pPr lvl="1"/>
            <a:r>
              <a:rPr lang="en-US" sz="2700" dirty="0"/>
              <a:t>No longer stretched</a:t>
            </a:r>
          </a:p>
        </p:txBody>
      </p:sp>
    </p:spTree>
    <p:extLst>
      <p:ext uri="{BB962C8B-B14F-4D97-AF65-F5344CB8AC3E}">
        <p14:creationId xmlns:p14="http://schemas.microsoft.com/office/powerpoint/2010/main" val="307617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xEl>
                                              <p:pRg st="3" end="3"/>
                                            </p:txEl>
                                          </p:spTgt>
                                        </p:tgtEl>
                                        <p:attrNameLst>
                                          <p:attrName>style.visibility</p:attrName>
                                        </p:attrNameLst>
                                      </p:cBhvr>
                                      <p:to>
                                        <p:strVal val="visible"/>
                                      </p:to>
                                    </p:set>
                                    <p:animEffect transition="in" filter="fade">
                                      <p:cBhvr>
                                        <p:cTn id="18" dur="500"/>
                                        <p:tgtEl>
                                          <p:spTgt spid="1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fade">
                                      <p:cBhvr>
                                        <p:cTn id="21" dur="500"/>
                                        <p:tgtEl>
                                          <p:spTgt spid="1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fade">
                                      <p:cBhvr>
                                        <p:cTn id="24"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DF28A-448B-C012-F2DD-461C4E8BBF88}"/>
              </a:ext>
            </a:extLst>
          </p:cNvPr>
          <p:cNvSpPr>
            <a:spLocks noGrp="1"/>
          </p:cNvSpPr>
          <p:nvPr>
            <p:ph type="ctrTitle"/>
          </p:nvPr>
        </p:nvSpPr>
        <p:spPr>
          <a:xfrm>
            <a:off x="2491433" y="2260833"/>
            <a:ext cx="7209134" cy="2000250"/>
          </a:xfrm>
        </p:spPr>
        <p:txBody>
          <a:bodyPr/>
          <a:lstStyle/>
          <a:p>
            <a:pPr algn="ctr"/>
            <a:r>
              <a:rPr lang="en-US" dirty="0"/>
              <a:t>WHERE DOES THIS COMFORT AND RELIEF COME FROM?</a:t>
            </a:r>
          </a:p>
        </p:txBody>
      </p:sp>
      <p:sp>
        <p:nvSpPr>
          <p:cNvPr id="3" name="Subtitle 2">
            <a:extLst>
              <a:ext uri="{FF2B5EF4-FFF2-40B4-BE49-F238E27FC236}">
                <a16:creationId xmlns:a16="http://schemas.microsoft.com/office/drawing/2014/main" id="{F5AB1BB9-03DA-409B-1610-3F308AE2C5D6}"/>
              </a:ext>
            </a:extLst>
          </p:cNvPr>
          <p:cNvSpPr>
            <a:spLocks noGrp="1"/>
          </p:cNvSpPr>
          <p:nvPr>
            <p:ph type="subTitle" idx="1"/>
          </p:nvPr>
        </p:nvSpPr>
        <p:spPr>
          <a:xfrm>
            <a:off x="2666107" y="5180901"/>
            <a:ext cx="6859786" cy="1066800"/>
          </a:xfrm>
        </p:spPr>
        <p:txBody>
          <a:bodyPr>
            <a:normAutofit/>
          </a:bodyPr>
          <a:lstStyle/>
          <a:p>
            <a:pPr algn="ctr"/>
            <a:endParaRPr lang="en-US" sz="2800" dirty="0"/>
          </a:p>
        </p:txBody>
      </p:sp>
    </p:spTree>
    <p:extLst>
      <p:ext uri="{BB962C8B-B14F-4D97-AF65-F5344CB8AC3E}">
        <p14:creationId xmlns:p14="http://schemas.microsoft.com/office/powerpoint/2010/main" val="3186199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944</Words>
  <Application>Microsoft Office PowerPoint</Application>
  <PresentationFormat>Widescreen</PresentationFormat>
  <Paragraphs>79</Paragraphs>
  <Slides>17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Consolas</vt:lpstr>
      <vt:lpstr>Corbel</vt:lpstr>
      <vt:lpstr>Chalkboard 16x9</vt:lpstr>
      <vt:lpstr>Office Theme</vt:lpstr>
      <vt:lpstr>PowerPoint Presentation</vt:lpstr>
      <vt:lpstr>RELIEF FOR THE AFFLICTED</vt:lpstr>
      <vt:lpstr>GET READY</vt:lpstr>
      <vt:lpstr>AFFLICTION</vt:lpstr>
      <vt:lpstr>THE THESSALONIANS UNDERSTOOD AFFLICTION</vt:lpstr>
      <vt:lpstr>THE THESSALONIANS UNDERSTOOD AFFLICTION</vt:lpstr>
      <vt:lpstr>THE IMPACT OF THEIR AFFLICTION</vt:lpstr>
      <vt:lpstr>COMFORT AND RELIEF</vt:lpstr>
      <vt:lpstr>WHERE DOES THIS COMFORT AND RELIEF COME FROM?</vt:lpstr>
      <vt:lpstr>COMFORT AND RELIEF  FOR THE AFFLICTED</vt:lpstr>
      <vt:lpstr>COMFORT FROM JUDGMENT</vt:lpstr>
      <vt:lpstr>COMFORT FROM JUDGMENT?</vt:lpstr>
      <vt:lpstr>JUDGMENT</vt:lpstr>
      <vt:lpstr>JUDGMENT IN THE THESSALONIAN LETTERS</vt:lpstr>
      <vt:lpstr>JUDGMENT IS RIGHT II Thessalonians 1:5-6</vt:lpstr>
      <vt:lpstr>THE WORLD WANTS WHAT WE HAVE</vt:lpstr>
      <vt:lpstr>A DAY IS COMING…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Dan Henderson</cp:lastModifiedBy>
  <cp:revision>6</cp:revision>
  <cp:lastPrinted>2023-02-05T06:53:28Z</cp:lastPrinted>
  <dcterms:created xsi:type="dcterms:W3CDTF">2021-12-12T07:39:19Z</dcterms:created>
  <dcterms:modified xsi:type="dcterms:W3CDTF">2023-04-28T12:46:45Z</dcterms:modified>
</cp:coreProperties>
</file>