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5" r:id="rId2"/>
    <p:sldId id="256" r:id="rId3"/>
    <p:sldId id="257" r:id="rId4"/>
    <p:sldId id="260" r:id="rId5"/>
    <p:sldId id="258" r:id="rId6"/>
    <p:sldId id="259" r:id="rId7"/>
    <p:sldId id="261" r:id="rId8"/>
    <p:sldId id="262" r:id="rId9"/>
    <p:sldId id="263" r:id="rId10"/>
    <p:sldId id="264"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60"/>
  </p:normalViewPr>
  <p:slideViewPr>
    <p:cSldViewPr snapToGrid="0">
      <p:cViewPr varScale="1">
        <p:scale>
          <a:sx n="108" d="100"/>
          <a:sy n="108" d="100"/>
        </p:scale>
        <p:origin x="654"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tx2">
                  <a:lumMod val="5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4/28/2024</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4/28/2024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4/28/2024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4/28/2024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4/28/2024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4/28/2024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4/28/2024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4/28/2024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a:gradFill flip="none" rotWithShape="1">
            <a:gsLst>
              <a:gs pos="0">
                <a:schemeClr val="tx2"/>
              </a:gs>
              <a:gs pos="100000">
                <a:schemeClr val="tx2">
                  <a:lumMod val="50000"/>
                </a:schemeClr>
              </a:gs>
            </a:gsLst>
            <a:lin ang="5400000" scaled="0"/>
            <a:tileRect/>
          </a:gradFill>
        </p:grpSpPr>
        <p:grpSp>
          <p:nvGrpSpPr>
            <p:cNvPr id="9" name="Group 8"/>
            <p:cNvGrpSpPr/>
            <p:nvPr/>
          </p:nvGrpSpPr>
          <p:grpSpPr>
            <a:xfrm>
              <a:off x="-14288" y="0"/>
              <a:ext cx="1220788" cy="6858001"/>
              <a:chOff x="-14288" y="0"/>
              <a:chExt cx="1220788" cy="6858001"/>
            </a:xfrm>
            <a:grp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p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4/28/2024</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331222-E417-7726-BA87-D3F2C7E1045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47FE3B7-DD21-532F-804D-BA07DF845DD6}"/>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197330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90C0F-27FD-90FD-1F02-01EF2B7FC530}"/>
              </a:ext>
            </a:extLst>
          </p:cNvPr>
          <p:cNvSpPr>
            <a:spLocks noGrp="1"/>
          </p:cNvSpPr>
          <p:nvPr>
            <p:ph type="title"/>
          </p:nvPr>
        </p:nvSpPr>
        <p:spPr>
          <a:xfrm>
            <a:off x="1141412" y="179979"/>
            <a:ext cx="9905998" cy="886820"/>
          </a:xfrm>
        </p:spPr>
        <p:txBody>
          <a:bodyPr>
            <a:normAutofit/>
          </a:bodyPr>
          <a:lstStyle/>
          <a:p>
            <a:pPr algn="ctr"/>
            <a:r>
              <a:rPr lang="en-US" sz="4400" b="1" dirty="0"/>
              <a:t>LESSONS FROM JUDAS</a:t>
            </a:r>
          </a:p>
        </p:txBody>
      </p:sp>
      <p:sp>
        <p:nvSpPr>
          <p:cNvPr id="3" name="Content Placeholder 2">
            <a:extLst>
              <a:ext uri="{FF2B5EF4-FFF2-40B4-BE49-F238E27FC236}">
                <a16:creationId xmlns:a16="http://schemas.microsoft.com/office/drawing/2014/main" id="{601E8A0B-78C4-FCFB-1AAD-A889DF50C438}"/>
              </a:ext>
            </a:extLst>
          </p:cNvPr>
          <p:cNvSpPr>
            <a:spLocks noGrp="1"/>
          </p:cNvSpPr>
          <p:nvPr>
            <p:ph idx="1"/>
          </p:nvPr>
        </p:nvSpPr>
        <p:spPr>
          <a:xfrm>
            <a:off x="715313" y="1194317"/>
            <a:ext cx="10758195" cy="5159829"/>
          </a:xfrm>
        </p:spPr>
        <p:txBody>
          <a:bodyPr>
            <a:normAutofit/>
          </a:bodyPr>
          <a:lstStyle/>
          <a:p>
            <a:pPr marL="514350" indent="-514350">
              <a:buFont typeface="+mj-lt"/>
              <a:buAutoNum type="arabicPeriod"/>
            </a:pPr>
            <a:r>
              <a:rPr lang="en-US" sz="3200" dirty="0"/>
              <a:t>Anyone can fall away.  (Balance this observation)</a:t>
            </a:r>
          </a:p>
          <a:p>
            <a:pPr marL="514350" indent="-514350">
              <a:buFont typeface="+mj-lt"/>
              <a:buAutoNum type="arabicPeriod"/>
            </a:pPr>
            <a:r>
              <a:rPr lang="en-US" sz="3200" dirty="0"/>
              <a:t>Not all who follow Jesus are doing so with a pure heart</a:t>
            </a:r>
          </a:p>
          <a:p>
            <a:pPr marL="514350" indent="-514350">
              <a:buFont typeface="+mj-lt"/>
              <a:buAutoNum type="arabicPeriod"/>
            </a:pPr>
            <a:r>
              <a:rPr lang="en-US" sz="3200" dirty="0"/>
              <a:t>Love of money is devastating to our faith (John 12:3-8; Mt. 26:14-16)</a:t>
            </a:r>
          </a:p>
          <a:p>
            <a:pPr marL="514350" indent="-514350">
              <a:buFont typeface="+mj-lt"/>
              <a:buAutoNum type="arabicPeriod"/>
            </a:pPr>
            <a:r>
              <a:rPr lang="en-US" sz="3200" dirty="0"/>
              <a:t>Your life can be an absolute waste.  Don’t let that happen (Mt. 16:26; Lk. 9:25; Mt. 18:5-7; II Pet. 2:20-22)</a:t>
            </a:r>
          </a:p>
          <a:p>
            <a:pPr marL="514350" indent="-514350">
              <a:buFont typeface="+mj-lt"/>
              <a:buAutoNum type="arabicPeriod"/>
            </a:pPr>
            <a:r>
              <a:rPr lang="en-US" sz="3200" dirty="0"/>
              <a:t>The tale of two sinners.  Peter vs. Judas (II Cor. 7:10)</a:t>
            </a:r>
          </a:p>
        </p:txBody>
      </p:sp>
    </p:spTree>
    <p:extLst>
      <p:ext uri="{BB962C8B-B14F-4D97-AF65-F5344CB8AC3E}">
        <p14:creationId xmlns:p14="http://schemas.microsoft.com/office/powerpoint/2010/main" val="2776489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E2DAD1-9043-8EE5-CC49-1935AF29E6F1}"/>
              </a:ext>
            </a:extLst>
          </p:cNvPr>
          <p:cNvSpPr>
            <a:spLocks noGrp="1"/>
          </p:cNvSpPr>
          <p:nvPr>
            <p:ph type="ctrTitle"/>
          </p:nvPr>
        </p:nvSpPr>
        <p:spPr>
          <a:xfrm>
            <a:off x="1700212" y="2357324"/>
            <a:ext cx="8791575" cy="2143351"/>
          </a:xfrm>
        </p:spPr>
        <p:txBody>
          <a:bodyPr/>
          <a:lstStyle/>
          <a:p>
            <a:pPr algn="ctr"/>
            <a:r>
              <a:rPr lang="en-US" b="1" dirty="0"/>
              <a:t>THE SAD, WASTED LIFE</a:t>
            </a:r>
            <a:br>
              <a:rPr lang="en-US" b="1" dirty="0"/>
            </a:br>
            <a:r>
              <a:rPr lang="en-US" b="1" dirty="0"/>
              <a:t>OF </a:t>
            </a:r>
            <a:br>
              <a:rPr lang="en-US" b="1" dirty="0"/>
            </a:br>
            <a:r>
              <a:rPr lang="en-US" b="1" dirty="0"/>
              <a:t>JUDAS THE BETRAYER</a:t>
            </a:r>
          </a:p>
        </p:txBody>
      </p:sp>
    </p:spTree>
    <p:extLst>
      <p:ext uri="{BB962C8B-B14F-4D97-AF65-F5344CB8AC3E}">
        <p14:creationId xmlns:p14="http://schemas.microsoft.com/office/powerpoint/2010/main" val="19962969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90C0F-27FD-90FD-1F02-01EF2B7FC530}"/>
              </a:ext>
            </a:extLst>
          </p:cNvPr>
          <p:cNvSpPr>
            <a:spLocks noGrp="1"/>
          </p:cNvSpPr>
          <p:nvPr>
            <p:ph type="title"/>
          </p:nvPr>
        </p:nvSpPr>
        <p:spPr>
          <a:xfrm>
            <a:off x="1141412" y="179979"/>
            <a:ext cx="9905998" cy="886820"/>
          </a:xfrm>
        </p:spPr>
        <p:txBody>
          <a:bodyPr>
            <a:normAutofit/>
          </a:bodyPr>
          <a:lstStyle/>
          <a:p>
            <a:pPr algn="ctr"/>
            <a:r>
              <a:rPr lang="en-US" sz="4400" b="1" dirty="0"/>
              <a:t>Judas’ life</a:t>
            </a:r>
          </a:p>
        </p:txBody>
      </p:sp>
      <p:sp>
        <p:nvSpPr>
          <p:cNvPr id="3" name="Content Placeholder 2">
            <a:extLst>
              <a:ext uri="{FF2B5EF4-FFF2-40B4-BE49-F238E27FC236}">
                <a16:creationId xmlns:a16="http://schemas.microsoft.com/office/drawing/2014/main" id="{601E8A0B-78C4-FCFB-1AAD-A889DF50C438}"/>
              </a:ext>
            </a:extLst>
          </p:cNvPr>
          <p:cNvSpPr>
            <a:spLocks noGrp="1"/>
          </p:cNvSpPr>
          <p:nvPr>
            <p:ph idx="1"/>
          </p:nvPr>
        </p:nvSpPr>
        <p:spPr>
          <a:xfrm>
            <a:off x="715313" y="1194317"/>
            <a:ext cx="10758195" cy="5159829"/>
          </a:xfrm>
        </p:spPr>
        <p:txBody>
          <a:bodyPr>
            <a:normAutofit/>
          </a:bodyPr>
          <a:lstStyle/>
          <a:p>
            <a:r>
              <a:rPr lang="en-US" sz="2800" dirty="0"/>
              <a:t>Matthew 10:1-4 – His eternal reputation</a:t>
            </a:r>
          </a:p>
          <a:p>
            <a:r>
              <a:rPr lang="en-US" sz="2800" dirty="0"/>
              <a:t>Matthew 26:14-16 – His choice</a:t>
            </a:r>
          </a:p>
          <a:p>
            <a:r>
              <a:rPr lang="en-US" sz="2800" dirty="0"/>
              <a:t>Matthew 26:47-51 – His betrayal</a:t>
            </a:r>
          </a:p>
          <a:p>
            <a:r>
              <a:rPr lang="en-US" sz="2800" dirty="0"/>
              <a:t>Matthew 27:1-5 – His regret</a:t>
            </a:r>
          </a:p>
          <a:p>
            <a:r>
              <a:rPr lang="en-US" sz="2800" dirty="0"/>
              <a:t>Acts 1:18-19 – His gruesome end</a:t>
            </a:r>
          </a:p>
          <a:p>
            <a:pPr marL="0" indent="0">
              <a:buNone/>
            </a:pPr>
            <a:endParaRPr lang="en-US" sz="2800" dirty="0"/>
          </a:p>
          <a:p>
            <a:pPr marL="0" indent="0" algn="ctr">
              <a:buNone/>
            </a:pPr>
            <a:r>
              <a:rPr lang="en-US" sz="2800" dirty="0"/>
              <a:t>“It would have been good for that man if he had not been born”</a:t>
            </a:r>
          </a:p>
          <a:p>
            <a:pPr marL="0" indent="0" algn="ctr">
              <a:buNone/>
            </a:pPr>
            <a:r>
              <a:rPr lang="en-US" sz="2800" dirty="0"/>
              <a:t>Matthew 26:24</a:t>
            </a:r>
          </a:p>
        </p:txBody>
      </p:sp>
    </p:spTree>
    <p:extLst>
      <p:ext uri="{BB962C8B-B14F-4D97-AF65-F5344CB8AC3E}">
        <p14:creationId xmlns:p14="http://schemas.microsoft.com/office/powerpoint/2010/main" val="790484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E2DAD1-9043-8EE5-CC49-1935AF29E6F1}"/>
              </a:ext>
            </a:extLst>
          </p:cNvPr>
          <p:cNvSpPr>
            <a:spLocks noGrp="1"/>
          </p:cNvSpPr>
          <p:nvPr>
            <p:ph type="ctrTitle"/>
          </p:nvPr>
        </p:nvSpPr>
        <p:spPr>
          <a:xfrm>
            <a:off x="1700212" y="2984135"/>
            <a:ext cx="8791575" cy="889729"/>
          </a:xfrm>
        </p:spPr>
        <p:txBody>
          <a:bodyPr/>
          <a:lstStyle/>
          <a:p>
            <a:pPr algn="ctr"/>
            <a:r>
              <a:rPr lang="en-US" b="1" dirty="0"/>
              <a:t>What makes his life so sad?</a:t>
            </a:r>
          </a:p>
        </p:txBody>
      </p:sp>
    </p:spTree>
    <p:extLst>
      <p:ext uri="{BB962C8B-B14F-4D97-AF65-F5344CB8AC3E}">
        <p14:creationId xmlns:p14="http://schemas.microsoft.com/office/powerpoint/2010/main" val="4841712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90C0F-27FD-90FD-1F02-01EF2B7FC530}"/>
              </a:ext>
            </a:extLst>
          </p:cNvPr>
          <p:cNvSpPr>
            <a:spLocks noGrp="1"/>
          </p:cNvSpPr>
          <p:nvPr>
            <p:ph type="title"/>
          </p:nvPr>
        </p:nvSpPr>
        <p:spPr>
          <a:xfrm>
            <a:off x="1141412" y="179979"/>
            <a:ext cx="9905998" cy="886820"/>
          </a:xfrm>
        </p:spPr>
        <p:txBody>
          <a:bodyPr>
            <a:normAutofit/>
          </a:bodyPr>
          <a:lstStyle/>
          <a:p>
            <a:pPr algn="ctr"/>
            <a:r>
              <a:rPr lang="en-US" sz="4400" b="1" dirty="0"/>
              <a:t>Wasted potential</a:t>
            </a:r>
          </a:p>
        </p:txBody>
      </p:sp>
      <p:sp>
        <p:nvSpPr>
          <p:cNvPr id="3" name="Content Placeholder 2">
            <a:extLst>
              <a:ext uri="{FF2B5EF4-FFF2-40B4-BE49-F238E27FC236}">
                <a16:creationId xmlns:a16="http://schemas.microsoft.com/office/drawing/2014/main" id="{601E8A0B-78C4-FCFB-1AAD-A889DF50C438}"/>
              </a:ext>
            </a:extLst>
          </p:cNvPr>
          <p:cNvSpPr>
            <a:spLocks noGrp="1"/>
          </p:cNvSpPr>
          <p:nvPr>
            <p:ph idx="1"/>
          </p:nvPr>
        </p:nvSpPr>
        <p:spPr>
          <a:xfrm>
            <a:off x="715313" y="1194317"/>
            <a:ext cx="10758195" cy="5159829"/>
          </a:xfrm>
        </p:spPr>
        <p:txBody>
          <a:bodyPr>
            <a:normAutofit/>
          </a:bodyPr>
          <a:lstStyle/>
          <a:p>
            <a:r>
              <a:rPr lang="en-US" sz="2800" dirty="0"/>
              <a:t>Chosen by Jesus (Mk. 3:13-14; John 6:70)</a:t>
            </a:r>
          </a:p>
          <a:p>
            <a:r>
              <a:rPr lang="en-US" sz="2800" dirty="0"/>
              <a:t>His betrayal was not remotely obvious to those who knew him (John 13:21-30)</a:t>
            </a:r>
          </a:p>
          <a:p>
            <a:r>
              <a:rPr lang="en-US" sz="2800" dirty="0"/>
              <a:t>Entrusted (John 13:29; Acts 1:17)</a:t>
            </a:r>
          </a:p>
          <a:p>
            <a:r>
              <a:rPr lang="en-US" sz="2800" dirty="0"/>
              <a:t>Proclaimed Jesus (Mk. 6:7,12)</a:t>
            </a:r>
          </a:p>
          <a:p>
            <a:r>
              <a:rPr lang="en-US" sz="2800" dirty="0"/>
              <a:t>Cast out demons and did miracles (Mk. 6:7,13)</a:t>
            </a:r>
          </a:p>
          <a:p>
            <a:r>
              <a:rPr lang="en-US" sz="2800" dirty="0"/>
              <a:t>Didn’t leave Jesus (John 6:71)</a:t>
            </a:r>
          </a:p>
          <a:p>
            <a:r>
              <a:rPr lang="en-US" sz="2800" dirty="0"/>
              <a:t>Witnessed so much!</a:t>
            </a:r>
          </a:p>
        </p:txBody>
      </p:sp>
    </p:spTree>
    <p:extLst>
      <p:ext uri="{BB962C8B-B14F-4D97-AF65-F5344CB8AC3E}">
        <p14:creationId xmlns:p14="http://schemas.microsoft.com/office/powerpoint/2010/main" val="2388210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90C0F-27FD-90FD-1F02-01EF2B7FC530}"/>
              </a:ext>
            </a:extLst>
          </p:cNvPr>
          <p:cNvSpPr>
            <a:spLocks noGrp="1"/>
          </p:cNvSpPr>
          <p:nvPr>
            <p:ph type="title"/>
          </p:nvPr>
        </p:nvSpPr>
        <p:spPr>
          <a:xfrm>
            <a:off x="1141412" y="179979"/>
            <a:ext cx="9905998" cy="886820"/>
          </a:xfrm>
        </p:spPr>
        <p:txBody>
          <a:bodyPr>
            <a:normAutofit/>
          </a:bodyPr>
          <a:lstStyle/>
          <a:p>
            <a:pPr algn="ctr"/>
            <a:r>
              <a:rPr lang="en-US" sz="4400" b="1" dirty="0"/>
              <a:t>Held to his evil intent</a:t>
            </a:r>
          </a:p>
        </p:txBody>
      </p:sp>
      <p:sp>
        <p:nvSpPr>
          <p:cNvPr id="3" name="Content Placeholder 2">
            <a:extLst>
              <a:ext uri="{FF2B5EF4-FFF2-40B4-BE49-F238E27FC236}">
                <a16:creationId xmlns:a16="http://schemas.microsoft.com/office/drawing/2014/main" id="{601E8A0B-78C4-FCFB-1AAD-A889DF50C438}"/>
              </a:ext>
            </a:extLst>
          </p:cNvPr>
          <p:cNvSpPr>
            <a:spLocks noGrp="1"/>
          </p:cNvSpPr>
          <p:nvPr>
            <p:ph idx="1"/>
          </p:nvPr>
        </p:nvSpPr>
        <p:spPr>
          <a:xfrm>
            <a:off x="715313" y="1194317"/>
            <a:ext cx="10758195" cy="5159829"/>
          </a:xfrm>
        </p:spPr>
        <p:txBody>
          <a:bodyPr>
            <a:normAutofit/>
          </a:bodyPr>
          <a:lstStyle/>
          <a:p>
            <a:r>
              <a:rPr lang="en-US" sz="2800" dirty="0"/>
              <a:t>Despite seemingly being caught (Mt. 26:20-25)</a:t>
            </a:r>
          </a:p>
          <a:p>
            <a:r>
              <a:rPr lang="en-US" sz="2800" dirty="0"/>
              <a:t>Despite the power that Jesus had (Mt. 21:18-19)</a:t>
            </a:r>
          </a:p>
          <a:p>
            <a:r>
              <a:rPr lang="en-US" sz="2800" dirty="0"/>
              <a:t>Despite the time walking to clear his head</a:t>
            </a:r>
          </a:p>
        </p:txBody>
      </p:sp>
    </p:spTree>
    <p:extLst>
      <p:ext uri="{BB962C8B-B14F-4D97-AF65-F5344CB8AC3E}">
        <p14:creationId xmlns:p14="http://schemas.microsoft.com/office/powerpoint/2010/main" val="3636903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90C0F-27FD-90FD-1F02-01EF2B7FC530}"/>
              </a:ext>
            </a:extLst>
          </p:cNvPr>
          <p:cNvSpPr>
            <a:spLocks noGrp="1"/>
          </p:cNvSpPr>
          <p:nvPr>
            <p:ph type="title"/>
          </p:nvPr>
        </p:nvSpPr>
        <p:spPr>
          <a:xfrm>
            <a:off x="1141412" y="179979"/>
            <a:ext cx="9905998" cy="886820"/>
          </a:xfrm>
        </p:spPr>
        <p:txBody>
          <a:bodyPr>
            <a:normAutofit/>
          </a:bodyPr>
          <a:lstStyle/>
          <a:p>
            <a:pPr algn="ctr"/>
            <a:r>
              <a:rPr lang="en-US" sz="4400" b="1" dirty="0"/>
              <a:t>HIS BETRAYAL WAS SO PERSONAL</a:t>
            </a:r>
          </a:p>
        </p:txBody>
      </p:sp>
      <p:sp>
        <p:nvSpPr>
          <p:cNvPr id="3" name="Content Placeholder 2">
            <a:extLst>
              <a:ext uri="{FF2B5EF4-FFF2-40B4-BE49-F238E27FC236}">
                <a16:creationId xmlns:a16="http://schemas.microsoft.com/office/drawing/2014/main" id="{601E8A0B-78C4-FCFB-1AAD-A889DF50C438}"/>
              </a:ext>
            </a:extLst>
          </p:cNvPr>
          <p:cNvSpPr>
            <a:spLocks noGrp="1"/>
          </p:cNvSpPr>
          <p:nvPr>
            <p:ph idx="1"/>
          </p:nvPr>
        </p:nvSpPr>
        <p:spPr>
          <a:xfrm>
            <a:off x="715313" y="1194317"/>
            <a:ext cx="10758195" cy="5159829"/>
          </a:xfrm>
        </p:spPr>
        <p:txBody>
          <a:bodyPr>
            <a:normAutofit/>
          </a:bodyPr>
          <a:lstStyle/>
          <a:p>
            <a:r>
              <a:rPr lang="en-US" sz="2800" dirty="0"/>
              <a:t>He was one of Jesus closest friends.  Hand-picked (John 6:70; Mk. 3:13)</a:t>
            </a:r>
          </a:p>
          <a:p>
            <a:r>
              <a:rPr lang="en-US" sz="2800" dirty="0"/>
              <a:t>Betrayed Jesus with a kiss (Lk. 22:47-48).  Up close.  Personal.  Face to face.</a:t>
            </a:r>
          </a:p>
          <a:p>
            <a:endParaRPr lang="en-US" sz="2800" dirty="0"/>
          </a:p>
          <a:p>
            <a:endParaRPr lang="en-US" sz="2800" dirty="0"/>
          </a:p>
        </p:txBody>
      </p:sp>
    </p:spTree>
    <p:extLst>
      <p:ext uri="{BB962C8B-B14F-4D97-AF65-F5344CB8AC3E}">
        <p14:creationId xmlns:p14="http://schemas.microsoft.com/office/powerpoint/2010/main" val="1874117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90C0F-27FD-90FD-1F02-01EF2B7FC530}"/>
              </a:ext>
            </a:extLst>
          </p:cNvPr>
          <p:cNvSpPr>
            <a:spLocks noGrp="1"/>
          </p:cNvSpPr>
          <p:nvPr>
            <p:ph type="title"/>
          </p:nvPr>
        </p:nvSpPr>
        <p:spPr>
          <a:xfrm>
            <a:off x="1141412" y="179979"/>
            <a:ext cx="9905998" cy="886820"/>
          </a:xfrm>
        </p:spPr>
        <p:txBody>
          <a:bodyPr>
            <a:normAutofit/>
          </a:bodyPr>
          <a:lstStyle/>
          <a:p>
            <a:pPr algn="ctr"/>
            <a:r>
              <a:rPr lang="en-US" sz="4400" b="1" dirty="0"/>
              <a:t>SADDEST AFTERMATH</a:t>
            </a:r>
          </a:p>
        </p:txBody>
      </p:sp>
      <p:sp>
        <p:nvSpPr>
          <p:cNvPr id="3" name="Content Placeholder 2">
            <a:extLst>
              <a:ext uri="{FF2B5EF4-FFF2-40B4-BE49-F238E27FC236}">
                <a16:creationId xmlns:a16="http://schemas.microsoft.com/office/drawing/2014/main" id="{601E8A0B-78C4-FCFB-1AAD-A889DF50C438}"/>
              </a:ext>
            </a:extLst>
          </p:cNvPr>
          <p:cNvSpPr>
            <a:spLocks noGrp="1"/>
          </p:cNvSpPr>
          <p:nvPr>
            <p:ph idx="1"/>
          </p:nvPr>
        </p:nvSpPr>
        <p:spPr>
          <a:xfrm>
            <a:off x="715313" y="1194317"/>
            <a:ext cx="10758195" cy="5159829"/>
          </a:xfrm>
        </p:spPr>
        <p:txBody>
          <a:bodyPr>
            <a:normAutofit/>
          </a:bodyPr>
          <a:lstStyle/>
          <a:p>
            <a:r>
              <a:rPr lang="en-US" sz="2800" dirty="0"/>
              <a:t>Judas was betrayed by the money (Mt. 27:3-5)</a:t>
            </a:r>
          </a:p>
          <a:p>
            <a:r>
              <a:rPr lang="en-US" sz="2800" dirty="0"/>
              <a:t>Judas was betrayed by his new companions (Mt. 27:4-8)</a:t>
            </a:r>
          </a:p>
          <a:p>
            <a:r>
              <a:rPr lang="en-US" sz="2800" dirty="0"/>
              <a:t>Judas was betrayed by Satan (John 13:2,27)</a:t>
            </a:r>
          </a:p>
          <a:p>
            <a:r>
              <a:rPr lang="en-US" sz="2800" dirty="0"/>
              <a:t>Judas’ death was gruesome (Acts 1:18)</a:t>
            </a:r>
          </a:p>
          <a:p>
            <a:r>
              <a:rPr lang="en-US" sz="2800" dirty="0"/>
              <a:t>He died alone, desperate, and filled with guilt.</a:t>
            </a:r>
          </a:p>
          <a:p>
            <a:r>
              <a:rPr lang="en-US" sz="2800" dirty="0"/>
              <a:t>What came next?  Did his suicide help him escape the pain and guilt (II Cor. 5:10)?</a:t>
            </a:r>
          </a:p>
          <a:p>
            <a:endParaRPr lang="en-US" sz="2800" dirty="0"/>
          </a:p>
          <a:p>
            <a:endParaRPr lang="en-US" sz="2800" dirty="0"/>
          </a:p>
        </p:txBody>
      </p:sp>
    </p:spTree>
    <p:extLst>
      <p:ext uri="{BB962C8B-B14F-4D97-AF65-F5344CB8AC3E}">
        <p14:creationId xmlns:p14="http://schemas.microsoft.com/office/powerpoint/2010/main" val="2861374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90C0F-27FD-90FD-1F02-01EF2B7FC530}"/>
              </a:ext>
            </a:extLst>
          </p:cNvPr>
          <p:cNvSpPr>
            <a:spLocks noGrp="1"/>
          </p:cNvSpPr>
          <p:nvPr>
            <p:ph type="title"/>
          </p:nvPr>
        </p:nvSpPr>
        <p:spPr>
          <a:xfrm>
            <a:off x="1141412" y="179979"/>
            <a:ext cx="9905998" cy="886820"/>
          </a:xfrm>
        </p:spPr>
        <p:txBody>
          <a:bodyPr>
            <a:normAutofit fontScale="90000"/>
          </a:bodyPr>
          <a:lstStyle/>
          <a:p>
            <a:pPr algn="ctr"/>
            <a:r>
              <a:rPr lang="en-US" sz="4400" b="1" dirty="0"/>
              <a:t>SIDE NOTE</a:t>
            </a:r>
            <a:br>
              <a:rPr lang="en-US" sz="4400" b="1" dirty="0"/>
            </a:br>
            <a:r>
              <a:rPr lang="en-US" sz="4400" b="1" dirty="0"/>
              <a:t>Judas as proof for </a:t>
            </a:r>
            <a:r>
              <a:rPr lang="en-US" sz="4400" b="1" dirty="0" err="1"/>
              <a:t>jesus</a:t>
            </a:r>
            <a:endParaRPr lang="en-US" sz="4400" b="1" dirty="0"/>
          </a:p>
        </p:txBody>
      </p:sp>
      <p:sp>
        <p:nvSpPr>
          <p:cNvPr id="3" name="Content Placeholder 2">
            <a:extLst>
              <a:ext uri="{FF2B5EF4-FFF2-40B4-BE49-F238E27FC236}">
                <a16:creationId xmlns:a16="http://schemas.microsoft.com/office/drawing/2014/main" id="{601E8A0B-78C4-FCFB-1AAD-A889DF50C438}"/>
              </a:ext>
            </a:extLst>
          </p:cNvPr>
          <p:cNvSpPr>
            <a:spLocks noGrp="1"/>
          </p:cNvSpPr>
          <p:nvPr>
            <p:ph idx="1"/>
          </p:nvPr>
        </p:nvSpPr>
        <p:spPr>
          <a:xfrm>
            <a:off x="715313" y="1436914"/>
            <a:ext cx="10758195" cy="4917232"/>
          </a:xfrm>
        </p:spPr>
        <p:txBody>
          <a:bodyPr>
            <a:normAutofit/>
          </a:bodyPr>
          <a:lstStyle/>
          <a:p>
            <a:r>
              <a:rPr lang="en-US" sz="2800" dirty="0"/>
              <a:t>The betrayer was on the inside but brought no additional accusation.  He did not reveal that Jesus was performing parlor tricks of deception.  He did not tell people what Jesus was </a:t>
            </a:r>
            <a:r>
              <a:rPr lang="en-US" sz="2800" i="1" dirty="0"/>
              <a:t>really</a:t>
            </a:r>
            <a:r>
              <a:rPr lang="en-US" sz="2800" dirty="0"/>
              <a:t> like in private. </a:t>
            </a:r>
          </a:p>
          <a:p>
            <a:r>
              <a:rPr lang="en-US" sz="2800" dirty="0"/>
              <a:t>The betrayer regretted his actions (Mt. 27:1-3)</a:t>
            </a:r>
          </a:p>
          <a:p>
            <a:r>
              <a:rPr lang="en-US" sz="2800" dirty="0"/>
              <a:t>Judas declared Jesus to be innocent (Mt. 27:4)</a:t>
            </a:r>
          </a:p>
          <a:p>
            <a:endParaRPr lang="en-US" sz="2800" dirty="0"/>
          </a:p>
          <a:p>
            <a:endParaRPr lang="en-US" sz="2800" dirty="0"/>
          </a:p>
        </p:txBody>
      </p:sp>
    </p:spTree>
    <p:extLst>
      <p:ext uri="{BB962C8B-B14F-4D97-AF65-F5344CB8AC3E}">
        <p14:creationId xmlns:p14="http://schemas.microsoft.com/office/powerpoint/2010/main" val="1904146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252C36"/>
      </a:dk2>
      <a:lt2>
        <a:srgbClr val="7C96A3"/>
      </a:lt2>
      <a:accent1>
        <a:srgbClr val="4FD093"/>
      </a:accent1>
      <a:accent2>
        <a:srgbClr val="54BCDF"/>
      </a:accent2>
      <a:accent3>
        <a:srgbClr val="A262D0"/>
      </a:accent3>
      <a:accent4>
        <a:srgbClr val="D7537B"/>
      </a:accent4>
      <a:accent5>
        <a:srgbClr val="E78045"/>
      </a:accent5>
      <a:accent6>
        <a:srgbClr val="84C350"/>
      </a:accent6>
      <a:hlink>
        <a:srgbClr val="22FFFF"/>
      </a:hlink>
      <a:folHlink>
        <a:srgbClr val="9BF3FD"/>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40000"/>
              </a:schemeClr>
            </a:gs>
            <a:gs pos="100000">
              <a:schemeClr val="phClr">
                <a:shade val="92000"/>
                <a:hueMod val="104000"/>
                <a:satMod val="140000"/>
                <a:lumMod val="48000"/>
              </a:schemeClr>
            </a:gs>
          </a:gsLst>
          <a:lin ang="5040000" scaled="0"/>
        </a:gradFill>
        <a:blipFill>
          <a:blip xmlns:r="http://schemas.openxmlformats.org/officeDocument/2006/relationships" r:embed="rId1">
            <a:duotone>
              <a:schemeClr val="phClr">
                <a:shade val="48000"/>
                <a:hueMod val="106000"/>
                <a:satMod val="140000"/>
                <a:lumMod val="42000"/>
              </a:schemeClr>
              <a:schemeClr val="phClr">
                <a:tint val="98000"/>
                <a:hueMod val="92000"/>
                <a:satMod val="220000"/>
                <a:lumMod val="9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142578CA-DEC9-49C3-80AF-C113973CC9A9}"/>
    </a:ext>
  </a:extLst>
</a:theme>
</file>

<file path=docProps/app.xml><?xml version="1.0" encoding="utf-8"?>
<Properties xmlns="http://schemas.openxmlformats.org/officeDocument/2006/extended-properties" xmlns:vt="http://schemas.openxmlformats.org/officeDocument/2006/docPropsVTypes">
  <Template>Circuit</Template>
  <TotalTime>26</TotalTime>
  <Words>433</Words>
  <Application>Microsoft Office PowerPoint</Application>
  <PresentationFormat>Widescreen</PresentationFormat>
  <Paragraphs>43</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Tw Cen MT</vt:lpstr>
      <vt:lpstr>Circuit</vt:lpstr>
      <vt:lpstr>PowerPoint Presentation</vt:lpstr>
      <vt:lpstr>THE SAD, WASTED LIFE OF  JUDAS THE BETRAYER</vt:lpstr>
      <vt:lpstr>Judas’ life</vt:lpstr>
      <vt:lpstr>What makes his life so sad?</vt:lpstr>
      <vt:lpstr>Wasted potential</vt:lpstr>
      <vt:lpstr>Held to his evil intent</vt:lpstr>
      <vt:lpstr>HIS BETRAYAL WAS SO PERSONAL</vt:lpstr>
      <vt:lpstr>SADDEST AFTERMATH</vt:lpstr>
      <vt:lpstr>SIDE NOTE Judas as proof for jesus</vt:lpstr>
      <vt:lpstr>LESSONS FROM JUDAS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Jared Hagan</dc:creator>
  <cp:lastModifiedBy>Jared Hagan</cp:lastModifiedBy>
  <cp:revision>2</cp:revision>
  <dcterms:created xsi:type="dcterms:W3CDTF">2024-04-28T05:25:57Z</dcterms:created>
  <dcterms:modified xsi:type="dcterms:W3CDTF">2024-04-28T20:47:06Z</dcterms:modified>
</cp:coreProperties>
</file>