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1" r:id="rId3"/>
    <p:sldId id="262" r:id="rId4"/>
    <p:sldId id="263" r:id="rId5"/>
    <p:sldId id="264" r:id="rId6"/>
    <p:sldId id="260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66" autoAdjust="0"/>
    <p:restoredTop sz="94660"/>
  </p:normalViewPr>
  <p:slideViewPr>
    <p:cSldViewPr snapToGrid="0">
      <p:cViewPr varScale="1">
        <p:scale>
          <a:sx n="51" d="100"/>
          <a:sy n="51" d="100"/>
        </p:scale>
        <p:origin x="57" y="122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5/30/2026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13643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5/30/2026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96986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5/30/2026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1193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5/30/2026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90308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5/30/2026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00530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5/30/2026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69132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5/30/2026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57927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5/30/2026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4647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5/30/2026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90074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5/30/2026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52099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A2B14-DE4A-419E-BB03-91A6FB09514B}" type="datetimeFigureOut">
              <a:rPr lang="en-US" smtClean="0"/>
              <a:t>5/30/2026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97593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8A2B14-DE4A-419E-BB03-91A6FB09514B}" type="datetimeFigureOut">
              <a:rPr lang="en-US" smtClean="0"/>
              <a:t>5/30/2026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5D242F-7301-4413-AC49-85EFF225C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860826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B60702-3814-43A3-88CE-3E02DF6A84F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31975"/>
            <a:ext cx="9144000" cy="3377988"/>
          </a:xfrm>
        </p:spPr>
        <p:txBody>
          <a:bodyPr anchor="ctr" anchorCtr="1">
            <a:normAutofit/>
          </a:bodyPr>
          <a:lstStyle/>
          <a:p>
            <a:r>
              <a:rPr lang="en-US" sz="9600" dirty="0"/>
              <a:t>The Kingdom Established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1AFCC95-1D7A-4F80-A80F-89B3C6B8E7B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509963"/>
            <a:ext cx="9144000" cy="1655762"/>
          </a:xfrm>
        </p:spPr>
        <p:txBody>
          <a:bodyPr anchor="ctr" anchorCtr="1">
            <a:normAutofit/>
          </a:bodyPr>
          <a:lstStyle/>
          <a:p>
            <a:r>
              <a:rPr lang="en-US" sz="6000" dirty="0">
                <a:solidFill>
                  <a:schemeClr val="accent2"/>
                </a:solidFill>
              </a:rPr>
              <a:t>Isaiah 9:1-7</a:t>
            </a:r>
          </a:p>
        </p:txBody>
      </p:sp>
    </p:spTree>
    <p:extLst>
      <p:ext uri="{BB962C8B-B14F-4D97-AF65-F5344CB8AC3E}">
        <p14:creationId xmlns:p14="http://schemas.microsoft.com/office/powerpoint/2010/main" val="18903988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BB0697-03D4-45DA-BDDA-CFF426DAAC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7200" dirty="0"/>
              <a:t>The Kingdom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C5111B-3F80-4284-A164-5A5EE45D9BB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667250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4800"/>
              </a:spcBef>
              <a:buNone/>
            </a:pPr>
            <a:r>
              <a:rPr lang="en-US" sz="4000" b="1" dirty="0"/>
              <a:t>Promised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EEC86C5-B68D-4489-AD61-CE7F055938D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667250"/>
          </a:xfrm>
        </p:spPr>
        <p:txBody>
          <a:bodyPr anchor="b">
            <a:normAutofit/>
          </a:bodyPr>
          <a:lstStyle/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de-DE" sz="3200" dirty="0">
                <a:solidFill>
                  <a:schemeClr val="accent4"/>
                </a:solidFill>
              </a:rPr>
              <a:t>Genesis 12:1-3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de-DE" sz="3200" dirty="0">
                <a:solidFill>
                  <a:schemeClr val="accent4"/>
                </a:solidFill>
              </a:rPr>
              <a:t>Psalm 2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de-DE" sz="3200" dirty="0">
                <a:solidFill>
                  <a:schemeClr val="accent4"/>
                </a:solidFill>
              </a:rPr>
              <a:t>Isaiah 2:1-4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de-DE" sz="3200" dirty="0">
                <a:solidFill>
                  <a:schemeClr val="accent4"/>
                </a:solidFill>
              </a:rPr>
              <a:t>Joel 2:28-32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de-DE" sz="3200" dirty="0">
                <a:solidFill>
                  <a:schemeClr val="accent4"/>
                </a:solidFill>
              </a:rPr>
              <a:t>Daniel 2:31-45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de-DE" sz="3200" dirty="0">
                <a:solidFill>
                  <a:schemeClr val="accent4"/>
                </a:solidFill>
              </a:rPr>
              <a:t>Daniel 7:13-14</a:t>
            </a:r>
            <a:endParaRPr lang="en-US" sz="3200" dirty="0">
              <a:solidFill>
                <a:schemeClr val="accent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00799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08ADDE3-F3B7-A342-DB27-1D0AEC88BA5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8990F5-6184-F833-7F06-F5B5EF01B1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7200" dirty="0"/>
              <a:t>The Kingdom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1E00A6-FD93-CA40-4D15-07074F3BEFD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667250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4800"/>
              </a:spcBef>
              <a:buNone/>
            </a:pPr>
            <a:r>
              <a:rPr lang="en-US" sz="4000" dirty="0"/>
              <a:t>Promised</a:t>
            </a:r>
          </a:p>
          <a:p>
            <a:pPr marL="0" indent="0">
              <a:lnSpc>
                <a:spcPct val="100000"/>
              </a:lnSpc>
              <a:spcBef>
                <a:spcPts val="4800"/>
              </a:spcBef>
              <a:buNone/>
            </a:pPr>
            <a:r>
              <a:rPr lang="en-US" sz="4000" b="1" dirty="0"/>
              <a:t>Awaiting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8B91D32-E68C-59AC-4168-3FD1437DA2A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667250"/>
          </a:xfrm>
        </p:spPr>
        <p:txBody>
          <a:bodyPr anchor="b">
            <a:normAutofit/>
          </a:bodyPr>
          <a:lstStyle/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de-DE" sz="3200" dirty="0">
                <a:solidFill>
                  <a:schemeClr val="accent4"/>
                </a:solidFill>
              </a:rPr>
              <a:t>Matthew 3:1-2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de-DE" sz="3200" dirty="0">
                <a:solidFill>
                  <a:schemeClr val="accent4"/>
                </a:solidFill>
              </a:rPr>
              <a:t>Luke 3:1-3,15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de-DE" sz="3200" dirty="0">
                <a:solidFill>
                  <a:schemeClr val="accent4"/>
                </a:solidFill>
              </a:rPr>
              <a:t>Matthew 4:17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de-DE" sz="3200" dirty="0">
                <a:solidFill>
                  <a:schemeClr val="accent4"/>
                </a:solidFill>
              </a:rPr>
              <a:t>Matthew 6:10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de-DE" sz="3200" dirty="0">
                <a:solidFill>
                  <a:schemeClr val="accent4"/>
                </a:solidFill>
              </a:rPr>
              <a:t>Matthew 16:18-19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de-DE" sz="3200" dirty="0">
                <a:solidFill>
                  <a:schemeClr val="accent4"/>
                </a:solidFill>
              </a:rPr>
              <a:t>Mark 9:1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de-DE" sz="3200" dirty="0">
                <a:solidFill>
                  <a:schemeClr val="accent4"/>
                </a:solidFill>
              </a:rPr>
              <a:t>Luke 23:50-52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de-DE" sz="3200" dirty="0">
                <a:solidFill>
                  <a:schemeClr val="accent4"/>
                </a:solidFill>
              </a:rPr>
              <a:t>Luke 24:44-48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de-DE" sz="3200" dirty="0">
                <a:solidFill>
                  <a:schemeClr val="accent4"/>
                </a:solidFill>
              </a:rPr>
              <a:t>Acts 1:4-8</a:t>
            </a:r>
            <a:endParaRPr lang="en-US" sz="3200" dirty="0">
              <a:solidFill>
                <a:schemeClr val="accent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714394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FBBF523-3233-0890-E625-0B0A252704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C64CA0-3116-5006-40A5-9C80ED5C8A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7200" dirty="0"/>
              <a:t>The Kingdom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6B5670-8BFB-17C5-4EA9-960200D2D52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667250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4800"/>
              </a:spcBef>
              <a:buNone/>
            </a:pPr>
            <a:r>
              <a:rPr lang="en-US" sz="4000" dirty="0"/>
              <a:t>Promised</a:t>
            </a:r>
          </a:p>
          <a:p>
            <a:pPr marL="0" indent="0">
              <a:lnSpc>
                <a:spcPct val="100000"/>
              </a:lnSpc>
              <a:spcBef>
                <a:spcPts val="4800"/>
              </a:spcBef>
              <a:buNone/>
            </a:pPr>
            <a:r>
              <a:rPr lang="en-US" sz="4000" dirty="0"/>
              <a:t>Awaiting</a:t>
            </a:r>
          </a:p>
          <a:p>
            <a:pPr marL="0" indent="0">
              <a:lnSpc>
                <a:spcPct val="100000"/>
              </a:lnSpc>
              <a:spcBef>
                <a:spcPts val="4800"/>
              </a:spcBef>
              <a:buNone/>
            </a:pPr>
            <a:r>
              <a:rPr lang="en-US" sz="4000" b="1" dirty="0"/>
              <a:t>Enter In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36E3579-B3AD-74AB-B407-1ACB5B8FDEE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667250"/>
          </a:xfrm>
        </p:spPr>
        <p:txBody>
          <a:bodyPr anchor="b">
            <a:normAutofit/>
          </a:bodyPr>
          <a:lstStyle/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Revelation 1:9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Colossians 1:13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Acts 28:23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1Thessalonians 2:12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Acts 14:22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Acts 8:12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Acts 2</a:t>
            </a:r>
          </a:p>
        </p:txBody>
      </p:sp>
    </p:spTree>
    <p:extLst>
      <p:ext uri="{BB962C8B-B14F-4D97-AF65-F5344CB8AC3E}">
        <p14:creationId xmlns:p14="http://schemas.microsoft.com/office/powerpoint/2010/main" val="42250636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C16AB85-D5B1-20D3-87B4-0063C22C867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C0678F-BA36-DB7A-6F6C-442A403130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7200" dirty="0"/>
              <a:t>The Kingdom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7554432-5E5D-C86E-5040-A858738E8EB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667250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4800"/>
              </a:spcBef>
              <a:buNone/>
            </a:pPr>
            <a:r>
              <a:rPr lang="en-US" sz="4000" dirty="0"/>
              <a:t>Promised</a:t>
            </a:r>
          </a:p>
          <a:p>
            <a:pPr marL="0" indent="0">
              <a:lnSpc>
                <a:spcPct val="100000"/>
              </a:lnSpc>
              <a:spcBef>
                <a:spcPts val="4800"/>
              </a:spcBef>
              <a:buNone/>
            </a:pPr>
            <a:r>
              <a:rPr lang="en-US" sz="4000" dirty="0"/>
              <a:t>Awaiting</a:t>
            </a:r>
          </a:p>
          <a:p>
            <a:pPr marL="0" indent="0">
              <a:lnSpc>
                <a:spcPct val="100000"/>
              </a:lnSpc>
              <a:spcBef>
                <a:spcPts val="4800"/>
              </a:spcBef>
              <a:buNone/>
            </a:pPr>
            <a:r>
              <a:rPr lang="en-US" sz="4000" dirty="0"/>
              <a:t>Enter In</a:t>
            </a:r>
          </a:p>
          <a:p>
            <a:pPr marL="0" indent="0">
              <a:lnSpc>
                <a:spcPct val="100000"/>
              </a:lnSpc>
              <a:spcBef>
                <a:spcPts val="4800"/>
              </a:spcBef>
              <a:buNone/>
            </a:pPr>
            <a:r>
              <a:rPr lang="en-US" sz="4000" b="1" dirty="0"/>
              <a:t>The Church</a:t>
            </a:r>
          </a:p>
          <a:p>
            <a:pPr marL="0" indent="0">
              <a:lnSpc>
                <a:spcPct val="100000"/>
              </a:lnSpc>
              <a:spcBef>
                <a:spcPts val="4800"/>
              </a:spcBef>
              <a:buNone/>
            </a:pPr>
            <a:endParaRPr lang="en-US" sz="4000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0134092-33FB-0028-34A7-3D2C4EE34BE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667250"/>
          </a:xfrm>
        </p:spPr>
        <p:txBody>
          <a:bodyPr anchor="b">
            <a:normAutofit/>
          </a:bodyPr>
          <a:lstStyle/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Matthew 16:18-19</a:t>
            </a:r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dirty="0">
                <a:solidFill>
                  <a:schemeClr val="accent4"/>
                </a:solidFill>
              </a:rPr>
              <a:t>Ephesians 1:19-23</a:t>
            </a:r>
          </a:p>
        </p:txBody>
      </p:sp>
    </p:spTree>
    <p:extLst>
      <p:ext uri="{BB962C8B-B14F-4D97-AF65-F5344CB8AC3E}">
        <p14:creationId xmlns:p14="http://schemas.microsoft.com/office/powerpoint/2010/main" val="6847939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Group 32">
            <a:extLst>
              <a:ext uri="{FF2B5EF4-FFF2-40B4-BE49-F238E27FC236}">
                <a16:creationId xmlns:a16="http://schemas.microsoft.com/office/drawing/2014/main" id="{0ED024FF-B675-4F06-A9B4-806C204ADCB4}"/>
              </a:ext>
            </a:extLst>
          </p:cNvPr>
          <p:cNvGrpSpPr/>
          <p:nvPr/>
        </p:nvGrpSpPr>
        <p:grpSpPr>
          <a:xfrm>
            <a:off x="0" y="641737"/>
            <a:ext cx="12192000" cy="4619376"/>
            <a:chOff x="0" y="641737"/>
            <a:chExt cx="12192000" cy="4619376"/>
          </a:xfrm>
        </p:grpSpPr>
        <p:sp>
          <p:nvSpPr>
            <p:cNvPr id="2" name="Arrow: Right 1">
              <a:extLst>
                <a:ext uri="{FF2B5EF4-FFF2-40B4-BE49-F238E27FC236}">
                  <a16:creationId xmlns:a16="http://schemas.microsoft.com/office/drawing/2014/main" id="{79D0B542-8C64-4C51-A485-44BBE3CF1FBF}"/>
                </a:ext>
              </a:extLst>
            </p:cNvPr>
            <p:cNvSpPr/>
            <p:nvPr/>
          </p:nvSpPr>
          <p:spPr>
            <a:xfrm>
              <a:off x="0" y="3337560"/>
              <a:ext cx="12192000" cy="182880"/>
            </a:xfrm>
            <a:prstGeom prst="rightArrow">
              <a:avLst>
                <a:gd name="adj1" fmla="val 100000"/>
                <a:gd name="adj2" fmla="val 55455"/>
              </a:avLst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" name="Straight Connector 3">
              <a:extLst>
                <a:ext uri="{FF2B5EF4-FFF2-40B4-BE49-F238E27FC236}">
                  <a16:creationId xmlns:a16="http://schemas.microsoft.com/office/drawing/2014/main" id="{683DDC7E-14F7-4641-81F1-218D470EB2C1}"/>
                </a:ext>
              </a:extLst>
            </p:cNvPr>
            <p:cNvCxnSpPr/>
            <p:nvPr/>
          </p:nvCxnSpPr>
          <p:spPr>
            <a:xfrm>
              <a:off x="4267200" y="2514600"/>
              <a:ext cx="0" cy="1828800"/>
            </a:xfrm>
            <a:prstGeom prst="line">
              <a:avLst/>
            </a:prstGeom>
            <a:ln w="762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" name="Straight Connector 4">
              <a:extLst>
                <a:ext uri="{FF2B5EF4-FFF2-40B4-BE49-F238E27FC236}">
                  <a16:creationId xmlns:a16="http://schemas.microsoft.com/office/drawing/2014/main" id="{B3071612-F354-4D33-8909-63F4643946F2}"/>
                </a:ext>
              </a:extLst>
            </p:cNvPr>
            <p:cNvCxnSpPr/>
            <p:nvPr/>
          </p:nvCxnSpPr>
          <p:spPr>
            <a:xfrm>
              <a:off x="2445026" y="2514600"/>
              <a:ext cx="0" cy="1828800"/>
            </a:xfrm>
            <a:prstGeom prst="line">
              <a:avLst/>
            </a:prstGeom>
            <a:ln w="762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Straight Connector 5">
              <a:extLst>
                <a:ext uri="{FF2B5EF4-FFF2-40B4-BE49-F238E27FC236}">
                  <a16:creationId xmlns:a16="http://schemas.microsoft.com/office/drawing/2014/main" id="{77CEA7C2-6375-43BF-B37C-724FA2EB37AD}"/>
                </a:ext>
              </a:extLst>
            </p:cNvPr>
            <p:cNvCxnSpPr/>
            <p:nvPr/>
          </p:nvCxnSpPr>
          <p:spPr>
            <a:xfrm>
              <a:off x="616226" y="1600200"/>
              <a:ext cx="0" cy="3657600"/>
            </a:xfrm>
            <a:prstGeom prst="line">
              <a:avLst/>
            </a:prstGeom>
            <a:ln w="762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925AF055-6674-4EEA-B263-C3890479223B}"/>
                </a:ext>
              </a:extLst>
            </p:cNvPr>
            <p:cNvCxnSpPr/>
            <p:nvPr/>
          </p:nvCxnSpPr>
          <p:spPr>
            <a:xfrm>
              <a:off x="6102626" y="1603513"/>
              <a:ext cx="0" cy="3657600"/>
            </a:xfrm>
            <a:prstGeom prst="line">
              <a:avLst/>
            </a:prstGeom>
            <a:ln w="762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18F20871-FF8F-42C9-A415-A4EF8F02158C}"/>
                </a:ext>
              </a:extLst>
            </p:cNvPr>
            <p:cNvCxnSpPr/>
            <p:nvPr/>
          </p:nvCxnSpPr>
          <p:spPr>
            <a:xfrm>
              <a:off x="7931426" y="2514600"/>
              <a:ext cx="0" cy="1828800"/>
            </a:xfrm>
            <a:prstGeom prst="line">
              <a:avLst/>
            </a:prstGeom>
            <a:ln w="762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FA6EE6ED-8A7D-4506-A6B0-94A1429A68C9}"/>
                </a:ext>
              </a:extLst>
            </p:cNvPr>
            <p:cNvCxnSpPr/>
            <p:nvPr/>
          </p:nvCxnSpPr>
          <p:spPr>
            <a:xfrm>
              <a:off x="9760226" y="2514600"/>
              <a:ext cx="0" cy="1828800"/>
            </a:xfrm>
            <a:prstGeom prst="line">
              <a:avLst/>
            </a:prstGeom>
            <a:ln w="762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D386012-C15C-4D6C-9240-00C42CDDE43C}"/>
                </a:ext>
              </a:extLst>
            </p:cNvPr>
            <p:cNvCxnSpPr/>
            <p:nvPr/>
          </p:nvCxnSpPr>
          <p:spPr>
            <a:xfrm>
              <a:off x="11589026" y="1600200"/>
              <a:ext cx="0" cy="3657600"/>
            </a:xfrm>
            <a:prstGeom prst="line">
              <a:avLst/>
            </a:prstGeom>
            <a:ln w="762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6" name="Group 15">
              <a:extLst>
                <a:ext uri="{FF2B5EF4-FFF2-40B4-BE49-F238E27FC236}">
                  <a16:creationId xmlns:a16="http://schemas.microsoft.com/office/drawing/2014/main" id="{71352565-0AE0-49BD-87B9-597679A679DF}"/>
                </a:ext>
              </a:extLst>
            </p:cNvPr>
            <p:cNvGrpSpPr/>
            <p:nvPr/>
          </p:nvGrpSpPr>
          <p:grpSpPr>
            <a:xfrm>
              <a:off x="7617460" y="641737"/>
              <a:ext cx="851904" cy="1828800"/>
              <a:chOff x="9509760" y="172278"/>
              <a:chExt cx="914400" cy="1828800"/>
            </a:xfrm>
          </p:grpSpPr>
          <p:cxnSp>
            <p:nvCxnSpPr>
              <p:cNvPr id="12" name="Straight Connector 11">
                <a:extLst>
                  <a:ext uri="{FF2B5EF4-FFF2-40B4-BE49-F238E27FC236}">
                    <a16:creationId xmlns:a16="http://schemas.microsoft.com/office/drawing/2014/main" id="{5FD06B16-1964-4FD4-9B5E-2AB8927B0CE3}"/>
                  </a:ext>
                </a:extLst>
              </p:cNvPr>
              <p:cNvCxnSpPr/>
              <p:nvPr/>
            </p:nvCxnSpPr>
            <p:spPr>
              <a:xfrm>
                <a:off x="9952383" y="172278"/>
                <a:ext cx="0" cy="1828800"/>
              </a:xfrm>
              <a:prstGeom prst="line">
                <a:avLst/>
              </a:prstGeom>
              <a:ln w="762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" name="Straight Connector 12">
                <a:extLst>
                  <a:ext uri="{FF2B5EF4-FFF2-40B4-BE49-F238E27FC236}">
                    <a16:creationId xmlns:a16="http://schemas.microsoft.com/office/drawing/2014/main" id="{544D2864-080A-4D87-9EFD-56FFAB5A022F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>
                <a:off x="9966960" y="229428"/>
                <a:ext cx="0" cy="914400"/>
              </a:xfrm>
              <a:prstGeom prst="line">
                <a:avLst/>
              </a:prstGeom>
              <a:ln w="762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991B0B54-C5F2-4EA0-BBC2-693A533707D2}"/>
                </a:ext>
              </a:extLst>
            </p:cNvPr>
            <p:cNvSpPr/>
            <p:nvPr/>
          </p:nvSpPr>
          <p:spPr>
            <a:xfrm>
              <a:off x="7247349" y="2769228"/>
              <a:ext cx="597284" cy="666750"/>
            </a:xfrm>
            <a:prstGeom prst="rect">
              <a:avLst/>
            </a:prstGeom>
            <a:noFill/>
          </p:spPr>
          <p:txBody>
            <a:bodyPr vert="horz" wrap="square" lIns="0" tIns="45720" rIns="0" bIns="45720">
              <a:normAutofit fontScale="77500" lnSpcReduction="20000"/>
            </a:bodyPr>
            <a:lstStyle/>
            <a:p>
              <a:pPr algn="ctr"/>
              <a:r>
                <a:rPr lang="en-US" sz="5400" b="0" cap="none" spc="0" dirty="0">
                  <a:ln w="0"/>
                  <a:solidFill>
                    <a:schemeClr val="accent4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BC</a:t>
              </a:r>
            </a:p>
          </p:txBody>
        </p:sp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F07108B3-BD8B-4885-8F76-B176806BCEB6}"/>
                </a:ext>
              </a:extLst>
            </p:cNvPr>
            <p:cNvSpPr/>
            <p:nvPr/>
          </p:nvSpPr>
          <p:spPr>
            <a:xfrm>
              <a:off x="9042221" y="3481670"/>
              <a:ext cx="723899" cy="563127"/>
            </a:xfrm>
            <a:prstGeom prst="rect">
              <a:avLst/>
            </a:prstGeom>
            <a:noFill/>
          </p:spPr>
          <p:txBody>
            <a:bodyPr vert="horz" wrap="square" lIns="0" tIns="45720" rIns="0" bIns="45720">
              <a:normAutofit fontScale="62500" lnSpcReduction="20000"/>
            </a:bodyPr>
            <a:lstStyle/>
            <a:p>
              <a:pPr algn="ctr"/>
              <a:r>
                <a:rPr lang="en-US" sz="5400" b="0" cap="none" spc="0" dirty="0">
                  <a:ln w="0"/>
                  <a:solidFill>
                    <a:schemeClr val="accent4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AD</a:t>
              </a:r>
            </a:p>
          </p:txBody>
        </p:sp>
      </p:grpSp>
      <p:grpSp>
        <p:nvGrpSpPr>
          <p:cNvPr id="3" name="Group 2">
            <a:extLst>
              <a:ext uri="{FF2B5EF4-FFF2-40B4-BE49-F238E27FC236}">
                <a16:creationId xmlns:a16="http://schemas.microsoft.com/office/drawing/2014/main" id="{6C282E55-E5AC-49C3-A44A-0358D93477AC}"/>
              </a:ext>
            </a:extLst>
          </p:cNvPr>
          <p:cNvGrpSpPr/>
          <p:nvPr/>
        </p:nvGrpSpPr>
        <p:grpSpPr>
          <a:xfrm>
            <a:off x="8058983" y="289680"/>
            <a:ext cx="1593014" cy="3012469"/>
            <a:chOff x="8058983" y="289680"/>
            <a:chExt cx="1593014" cy="3012469"/>
          </a:xfrm>
        </p:grpSpPr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911BFAE7-595C-47AB-AB19-1515436BB5AB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8058983" y="1005905"/>
              <a:ext cx="477142" cy="2296244"/>
            </a:xfrm>
            <a:prstGeom prst="line">
              <a:avLst/>
            </a:prstGeom>
            <a:ln w="3810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EC9C47C1-9637-4027-A35F-FBB966D3F8BD}"/>
                </a:ext>
              </a:extLst>
            </p:cNvPr>
            <p:cNvSpPr txBox="1"/>
            <p:nvPr/>
          </p:nvSpPr>
          <p:spPr>
            <a:xfrm>
              <a:off x="8126182" y="289680"/>
              <a:ext cx="1525815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/>
                <a:t>Luke 23,24</a:t>
              </a:r>
            </a:p>
            <a:p>
              <a:r>
                <a:rPr lang="en-US" sz="2400" dirty="0"/>
                <a:t>Acts 1</a:t>
              </a:r>
            </a:p>
          </p:txBody>
        </p:sp>
      </p:grpSp>
      <p:grpSp>
        <p:nvGrpSpPr>
          <p:cNvPr id="31" name="Group 30">
            <a:extLst>
              <a:ext uri="{FF2B5EF4-FFF2-40B4-BE49-F238E27FC236}">
                <a16:creationId xmlns:a16="http://schemas.microsoft.com/office/drawing/2014/main" id="{08997BD0-F43C-42BB-BF07-D6DBFF84F908}"/>
              </a:ext>
            </a:extLst>
          </p:cNvPr>
          <p:cNvGrpSpPr/>
          <p:nvPr/>
        </p:nvGrpSpPr>
        <p:grpSpPr>
          <a:xfrm>
            <a:off x="8335485" y="3568393"/>
            <a:ext cx="2386623" cy="3286294"/>
            <a:chOff x="8335485" y="3568393"/>
            <a:chExt cx="2386623" cy="3286294"/>
          </a:xfrm>
        </p:grpSpPr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FDA65985-146D-4E71-AA8F-D7DA1E442291}"/>
                </a:ext>
              </a:extLst>
            </p:cNvPr>
            <p:cNvCxnSpPr>
              <a:cxnSpLocks/>
            </p:cNvCxnSpPr>
            <p:nvPr/>
          </p:nvCxnSpPr>
          <p:spPr>
            <a:xfrm>
              <a:off x="8335485" y="3568393"/>
              <a:ext cx="890545" cy="2158565"/>
            </a:xfrm>
            <a:prstGeom prst="line">
              <a:avLst/>
            </a:prstGeom>
            <a:ln w="3810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2B2A0F66-17D7-4E57-BA85-20F747B31905}"/>
                </a:ext>
              </a:extLst>
            </p:cNvPr>
            <p:cNvSpPr txBox="1"/>
            <p:nvPr/>
          </p:nvSpPr>
          <p:spPr>
            <a:xfrm>
              <a:off x="8394220" y="5654358"/>
              <a:ext cx="2327888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/>
                <a:t>Colossians 1</a:t>
              </a:r>
            </a:p>
            <a:p>
              <a:r>
                <a:rPr lang="en-US" sz="2400" dirty="0"/>
                <a:t>Acts 28,14,8</a:t>
              </a:r>
            </a:p>
            <a:p>
              <a:r>
                <a:rPr lang="en-US" sz="2400" dirty="0"/>
                <a:t>1Thessalonians 2</a:t>
              </a:r>
            </a:p>
          </p:txBody>
        </p:sp>
      </p:grpSp>
      <p:grpSp>
        <p:nvGrpSpPr>
          <p:cNvPr id="11" name="Group 10">
            <a:extLst>
              <a:ext uri="{FF2B5EF4-FFF2-40B4-BE49-F238E27FC236}">
                <a16:creationId xmlns:a16="http://schemas.microsoft.com/office/drawing/2014/main" id="{15C5DA04-0474-4C7C-BB76-5BAD58241611}"/>
              </a:ext>
            </a:extLst>
          </p:cNvPr>
          <p:cNvGrpSpPr/>
          <p:nvPr/>
        </p:nvGrpSpPr>
        <p:grpSpPr>
          <a:xfrm>
            <a:off x="6186232" y="639385"/>
            <a:ext cx="1205168" cy="2698175"/>
            <a:chOff x="6186232" y="639385"/>
            <a:chExt cx="1205168" cy="2698175"/>
          </a:xfrm>
        </p:grpSpPr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14E7E0F3-E482-4FFA-A7A8-3D83965EE64E}"/>
                </a:ext>
              </a:extLst>
            </p:cNvPr>
            <p:cNvSpPr txBox="1"/>
            <p:nvPr/>
          </p:nvSpPr>
          <p:spPr>
            <a:xfrm>
              <a:off x="6186232" y="639385"/>
              <a:ext cx="1205168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/>
                <a:t>Psalm 2</a:t>
              </a:r>
            </a:p>
            <a:p>
              <a:r>
                <a:rPr lang="en-US" sz="2400" dirty="0"/>
                <a:t>Isaiah 2</a:t>
              </a:r>
            </a:p>
            <a:p>
              <a:r>
                <a:rPr lang="en-US" sz="2400" dirty="0"/>
                <a:t>Joel 2</a:t>
              </a:r>
            </a:p>
            <a:p>
              <a:r>
                <a:rPr lang="en-US" sz="2400" dirty="0"/>
                <a:t>Daniel 2</a:t>
              </a:r>
            </a:p>
          </p:txBody>
        </p: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C5CD7561-4336-43AF-9AB8-97676850A94D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6492240" y="2174881"/>
              <a:ext cx="140208" cy="1162679"/>
            </a:xfrm>
            <a:prstGeom prst="line">
              <a:avLst/>
            </a:prstGeom>
            <a:ln w="3810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0" name="Group 29">
            <a:extLst>
              <a:ext uri="{FF2B5EF4-FFF2-40B4-BE49-F238E27FC236}">
                <a16:creationId xmlns:a16="http://schemas.microsoft.com/office/drawing/2014/main" id="{20881DAB-3B84-467D-BB8B-4DCB03046B10}"/>
              </a:ext>
            </a:extLst>
          </p:cNvPr>
          <p:cNvGrpSpPr/>
          <p:nvPr/>
        </p:nvGrpSpPr>
        <p:grpSpPr>
          <a:xfrm>
            <a:off x="6922032" y="3537259"/>
            <a:ext cx="1390856" cy="2332474"/>
            <a:chOff x="6922032" y="3537259"/>
            <a:chExt cx="1390856" cy="2332474"/>
          </a:xfrm>
        </p:grpSpPr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CF9EAF59-EB25-44F2-AA09-394FA82C35A8}"/>
                </a:ext>
              </a:extLst>
            </p:cNvPr>
            <p:cNvSpPr txBox="1"/>
            <p:nvPr/>
          </p:nvSpPr>
          <p:spPr>
            <a:xfrm>
              <a:off x="6922032" y="4300073"/>
              <a:ext cx="1390856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/>
                <a:t>Luke 3</a:t>
              </a:r>
            </a:p>
            <a:p>
              <a:r>
                <a:rPr lang="en-US" sz="2400" dirty="0"/>
                <a:t>Matthew 3,4,6,16</a:t>
              </a:r>
            </a:p>
            <a:p>
              <a:r>
                <a:rPr lang="en-US" sz="2400" dirty="0"/>
                <a:t>Mark 9</a:t>
              </a:r>
            </a:p>
          </p:txBody>
        </p: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3A6A0157-E0CA-4E63-972A-10AA5FDC66BF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7678844" y="3537259"/>
              <a:ext cx="212368" cy="850204"/>
            </a:xfrm>
            <a:prstGeom prst="line">
              <a:avLst/>
            </a:prstGeom>
            <a:ln w="3810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5" name="Group 34">
            <a:extLst>
              <a:ext uri="{FF2B5EF4-FFF2-40B4-BE49-F238E27FC236}">
                <a16:creationId xmlns:a16="http://schemas.microsoft.com/office/drawing/2014/main" id="{C0DABE0F-0D12-4290-BC4E-94FA5D4DA2E8}"/>
              </a:ext>
            </a:extLst>
          </p:cNvPr>
          <p:cNvGrpSpPr/>
          <p:nvPr/>
        </p:nvGrpSpPr>
        <p:grpSpPr>
          <a:xfrm>
            <a:off x="-101047" y="3313"/>
            <a:ext cx="12298011" cy="6854687"/>
            <a:chOff x="-101047" y="3313"/>
            <a:chExt cx="12298011" cy="6854687"/>
          </a:xfrm>
        </p:grpSpPr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78ABE767-2590-40EF-A23E-EC69585F6B38}"/>
                </a:ext>
              </a:extLst>
            </p:cNvPr>
            <p:cNvSpPr/>
            <p:nvPr/>
          </p:nvSpPr>
          <p:spPr>
            <a:xfrm>
              <a:off x="-101047" y="3313"/>
              <a:ext cx="914396" cy="6702282"/>
            </a:xfrm>
            <a:prstGeom prst="rect">
              <a:avLst/>
            </a:prstGeom>
            <a:noFill/>
          </p:spPr>
          <p:txBody>
            <a:bodyPr vert="wordArtVert" wrap="square" lIns="0" tIns="45720" rIns="0" bIns="45720">
              <a:normAutofit fontScale="77500" lnSpcReduction="20000"/>
            </a:bodyPr>
            <a:lstStyle/>
            <a:p>
              <a:pPr algn="ctr"/>
              <a:r>
                <a:rPr lang="en-US" sz="5400" b="0" cap="none" spc="0" dirty="0">
                  <a:ln w="0"/>
                  <a:solidFill>
                    <a:schemeClr val="accent4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Creation</a:t>
              </a:r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1435A063-D830-4254-A827-BFED15806B90}"/>
                </a:ext>
              </a:extLst>
            </p:cNvPr>
            <p:cNvSpPr/>
            <p:nvPr/>
          </p:nvSpPr>
          <p:spPr>
            <a:xfrm>
              <a:off x="11589026" y="3337560"/>
              <a:ext cx="607938" cy="3520440"/>
            </a:xfrm>
            <a:prstGeom prst="rect">
              <a:avLst/>
            </a:prstGeom>
            <a:noFill/>
          </p:spPr>
          <p:txBody>
            <a:bodyPr vert="wordArtVert" wrap="square" lIns="0" tIns="45720" rIns="0" bIns="45720">
              <a:normAutofit fontScale="70000" lnSpcReduction="20000"/>
            </a:bodyPr>
            <a:lstStyle/>
            <a:p>
              <a:pPr algn="ctr"/>
              <a:r>
                <a:rPr lang="en-US" sz="5400" b="0" cap="none" spc="0" dirty="0">
                  <a:ln w="0"/>
                  <a:solidFill>
                    <a:schemeClr val="accent4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Today</a:t>
              </a:r>
            </a:p>
          </p:txBody>
        </p:sp>
        <p:sp>
          <p:nvSpPr>
            <p:cNvPr id="37" name="Rectangle 36">
              <a:extLst>
                <a:ext uri="{FF2B5EF4-FFF2-40B4-BE49-F238E27FC236}">
                  <a16:creationId xmlns:a16="http://schemas.microsoft.com/office/drawing/2014/main" id="{334A58D3-ED82-4CB0-B86C-9E65166AD345}"/>
                </a:ext>
              </a:extLst>
            </p:cNvPr>
            <p:cNvSpPr/>
            <p:nvPr/>
          </p:nvSpPr>
          <p:spPr>
            <a:xfrm>
              <a:off x="389922" y="705178"/>
              <a:ext cx="914396" cy="853435"/>
            </a:xfrm>
            <a:prstGeom prst="rect">
              <a:avLst/>
            </a:prstGeom>
            <a:noFill/>
          </p:spPr>
          <p:txBody>
            <a:bodyPr vert="horz" wrap="square" lIns="0" tIns="45720" rIns="0" bIns="45720">
              <a:normAutofit fontScale="55000" lnSpcReduction="20000"/>
            </a:bodyPr>
            <a:lstStyle/>
            <a:p>
              <a:pPr algn="ctr"/>
              <a:r>
                <a:rPr lang="en-US" sz="5400" b="0" cap="none" spc="0" dirty="0">
                  <a:ln w="0"/>
                  <a:solidFill>
                    <a:schemeClr val="accent4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4000 BC</a:t>
              </a:r>
            </a:p>
          </p:txBody>
        </p:sp>
        <p:sp>
          <p:nvSpPr>
            <p:cNvPr id="38" name="Rectangle 37">
              <a:extLst>
                <a:ext uri="{FF2B5EF4-FFF2-40B4-BE49-F238E27FC236}">
                  <a16:creationId xmlns:a16="http://schemas.microsoft.com/office/drawing/2014/main" id="{1B4A2EBC-291F-483B-A29A-B5569FF0404D}"/>
                </a:ext>
              </a:extLst>
            </p:cNvPr>
            <p:cNvSpPr/>
            <p:nvPr/>
          </p:nvSpPr>
          <p:spPr>
            <a:xfrm>
              <a:off x="11131828" y="594387"/>
              <a:ext cx="914396" cy="853435"/>
            </a:xfrm>
            <a:prstGeom prst="rect">
              <a:avLst/>
            </a:prstGeom>
            <a:noFill/>
          </p:spPr>
          <p:txBody>
            <a:bodyPr vert="horz" wrap="square" lIns="0" tIns="45720" rIns="0" bIns="45720">
              <a:normAutofit fontScale="55000" lnSpcReduction="20000"/>
            </a:bodyPr>
            <a:lstStyle/>
            <a:p>
              <a:pPr algn="ctr"/>
              <a:r>
                <a:rPr lang="en-US" sz="5400" b="0" cap="none" spc="0" dirty="0">
                  <a:ln w="0"/>
                  <a:solidFill>
                    <a:schemeClr val="accent4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2000 AD</a:t>
              </a:r>
            </a:p>
          </p:txBody>
        </p:sp>
      </p:grpSp>
      <p:grpSp>
        <p:nvGrpSpPr>
          <p:cNvPr id="29" name="Group 28">
            <a:extLst>
              <a:ext uri="{FF2B5EF4-FFF2-40B4-BE49-F238E27FC236}">
                <a16:creationId xmlns:a16="http://schemas.microsoft.com/office/drawing/2014/main" id="{4159FDD2-7217-426B-8CD9-583F2856FDBA}"/>
              </a:ext>
            </a:extLst>
          </p:cNvPr>
          <p:cNvGrpSpPr/>
          <p:nvPr/>
        </p:nvGrpSpPr>
        <p:grpSpPr>
          <a:xfrm>
            <a:off x="8405817" y="1614549"/>
            <a:ext cx="2051564" cy="1687600"/>
            <a:chOff x="8405817" y="1614549"/>
            <a:chExt cx="2051564" cy="1687600"/>
          </a:xfrm>
        </p:grpSpPr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CA0CB872-1C20-45A6-B03E-6146DE82EAEA}"/>
                </a:ext>
              </a:extLst>
            </p:cNvPr>
            <p:cNvSpPr txBox="1"/>
            <p:nvPr/>
          </p:nvSpPr>
          <p:spPr>
            <a:xfrm>
              <a:off x="8694142" y="1614549"/>
              <a:ext cx="176323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/>
                <a:t>Revelation 1</a:t>
              </a:r>
            </a:p>
          </p:txBody>
        </p:sp>
        <p:cxnSp>
          <p:nvCxnSpPr>
            <p:cNvPr id="42" name="Straight Connector 41">
              <a:extLst>
                <a:ext uri="{FF2B5EF4-FFF2-40B4-BE49-F238E27FC236}">
                  <a16:creationId xmlns:a16="http://schemas.microsoft.com/office/drawing/2014/main" id="{F48CDBFF-B228-4FED-9F62-A324C376CC9B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8405817" y="1929546"/>
              <a:ext cx="820214" cy="1372603"/>
            </a:xfrm>
            <a:prstGeom prst="line">
              <a:avLst/>
            </a:prstGeom>
            <a:ln w="3810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7" name="Group 26">
            <a:extLst>
              <a:ext uri="{FF2B5EF4-FFF2-40B4-BE49-F238E27FC236}">
                <a16:creationId xmlns:a16="http://schemas.microsoft.com/office/drawing/2014/main" id="{62644843-80EF-4C08-87F4-43668774845C}"/>
              </a:ext>
            </a:extLst>
          </p:cNvPr>
          <p:cNvGrpSpPr/>
          <p:nvPr/>
        </p:nvGrpSpPr>
        <p:grpSpPr>
          <a:xfrm>
            <a:off x="8005306" y="2047130"/>
            <a:ext cx="954161" cy="4624713"/>
            <a:chOff x="8005306" y="2047130"/>
            <a:chExt cx="954161" cy="4624713"/>
          </a:xfrm>
        </p:grpSpPr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id="{2E922E36-095F-4731-9173-0BA7A748E3B2}"/>
                </a:ext>
              </a:extLst>
            </p:cNvPr>
            <p:cNvSpPr txBox="1"/>
            <p:nvPr/>
          </p:nvSpPr>
          <p:spPr>
            <a:xfrm>
              <a:off x="8186327" y="2047130"/>
              <a:ext cx="77314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dirty="0"/>
                <a:t>Acts 2</a:t>
              </a:r>
            </a:p>
          </p:txBody>
        </p:sp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BAF9A9E2-517E-40D7-8980-7B76F8B535BE}"/>
                </a:ext>
              </a:extLst>
            </p:cNvPr>
            <p:cNvSpPr/>
            <p:nvPr/>
          </p:nvSpPr>
          <p:spPr>
            <a:xfrm>
              <a:off x="8005306" y="2926080"/>
              <a:ext cx="371360" cy="3745763"/>
            </a:xfrm>
            <a:prstGeom prst="rect">
              <a:avLst/>
            </a:prstGeom>
            <a:noFill/>
          </p:spPr>
          <p:txBody>
            <a:bodyPr vert="wordArtVert" wrap="square" lIns="0" tIns="45720" rIns="0" bIns="45720">
              <a:normAutofit fontScale="40000" lnSpcReduction="20000"/>
            </a:bodyPr>
            <a:lstStyle/>
            <a:p>
              <a:pPr algn="ctr"/>
              <a:r>
                <a:rPr lang="en-US" sz="5400" cap="none" spc="0" dirty="0">
                  <a:ln w="0"/>
                  <a:solidFill>
                    <a:schemeClr val="accent4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Pentecost</a:t>
              </a:r>
            </a:p>
          </p:txBody>
        </p:sp>
        <p:cxnSp>
          <p:nvCxnSpPr>
            <p:cNvPr id="54" name="Straight Connector 53">
              <a:extLst>
                <a:ext uri="{FF2B5EF4-FFF2-40B4-BE49-F238E27FC236}">
                  <a16:creationId xmlns:a16="http://schemas.microsoft.com/office/drawing/2014/main" id="{440FD3B2-38B9-47A0-BBF4-1E437FB7482E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8237998" y="2588310"/>
              <a:ext cx="175564" cy="544398"/>
            </a:xfrm>
            <a:prstGeom prst="line">
              <a:avLst/>
            </a:prstGeom>
            <a:ln w="3810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50387588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00Sermon.potx" id="{BA42AA14-B2D9-42EF-92FD-0529C79BC866}" vid="{4D4656D2-EE4B-4256-833E-74B8CD6ACA0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00Sermon</Template>
  <TotalTime>11</TotalTime>
  <Words>111</Words>
  <Application>Microsoft Office PowerPoint</Application>
  <PresentationFormat>Widescreen</PresentationFormat>
  <Paragraphs>61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Calibri</vt:lpstr>
      <vt:lpstr>Office Theme</vt:lpstr>
      <vt:lpstr>The Kingdom Established</vt:lpstr>
      <vt:lpstr>The Kingdom</vt:lpstr>
      <vt:lpstr>The Kingdom</vt:lpstr>
      <vt:lpstr>The Kingdom</vt:lpstr>
      <vt:lpstr>The Kingdom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Dan Henderson</dc:creator>
  <cp:lastModifiedBy>Dan Henderson</cp:lastModifiedBy>
  <cp:revision>1</cp:revision>
  <dcterms:created xsi:type="dcterms:W3CDTF">2026-05-30T16:43:09Z</dcterms:created>
  <dcterms:modified xsi:type="dcterms:W3CDTF">2026-05-30T16:55:07Z</dcterms:modified>
</cp:coreProperties>
</file>